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handoutMasterIdLst>
    <p:handoutMasterId r:id="rId51"/>
  </p:handoutMasterIdLst>
  <p:sldIdLst>
    <p:sldId id="258" r:id="rId2"/>
    <p:sldId id="260" r:id="rId3"/>
    <p:sldId id="312" r:id="rId4"/>
    <p:sldId id="286" r:id="rId5"/>
    <p:sldId id="259" r:id="rId6"/>
    <p:sldId id="261" r:id="rId7"/>
    <p:sldId id="281" r:id="rId8"/>
    <p:sldId id="262" r:id="rId9"/>
    <p:sldId id="263" r:id="rId10"/>
    <p:sldId id="315" r:id="rId11"/>
    <p:sldId id="316" r:id="rId12"/>
    <p:sldId id="292" r:id="rId13"/>
    <p:sldId id="265" r:id="rId14"/>
    <p:sldId id="317" r:id="rId15"/>
    <p:sldId id="264" r:id="rId16"/>
    <p:sldId id="313" r:id="rId17"/>
    <p:sldId id="268" r:id="rId18"/>
    <p:sldId id="330" r:id="rId19"/>
    <p:sldId id="325" r:id="rId20"/>
    <p:sldId id="326" r:id="rId21"/>
    <p:sldId id="327" r:id="rId22"/>
    <p:sldId id="328" r:id="rId23"/>
    <p:sldId id="329" r:id="rId24"/>
    <p:sldId id="319" r:id="rId25"/>
    <p:sldId id="321" r:id="rId26"/>
    <p:sldId id="320" r:id="rId27"/>
    <p:sldId id="323" r:id="rId28"/>
    <p:sldId id="295" r:id="rId29"/>
    <p:sldId id="267" r:id="rId30"/>
    <p:sldId id="318" r:id="rId31"/>
    <p:sldId id="280" r:id="rId32"/>
    <p:sldId id="279" r:id="rId33"/>
    <p:sldId id="269" r:id="rId34"/>
    <p:sldId id="301" r:id="rId35"/>
    <p:sldId id="310" r:id="rId36"/>
    <p:sldId id="311" r:id="rId37"/>
    <p:sldId id="304" r:id="rId38"/>
    <p:sldId id="305" r:id="rId39"/>
    <p:sldId id="307" r:id="rId40"/>
    <p:sldId id="308" r:id="rId41"/>
    <p:sldId id="309" r:id="rId42"/>
    <p:sldId id="296" r:id="rId43"/>
    <p:sldId id="285" r:id="rId44"/>
    <p:sldId id="297" r:id="rId45"/>
    <p:sldId id="282" r:id="rId46"/>
    <p:sldId id="284" r:id="rId47"/>
    <p:sldId id="283" r:id="rId48"/>
    <p:sldId id="287" r:id="rId49"/>
  </p:sldIdLst>
  <p:sldSz cx="6858000" cy="5143500"/>
  <p:notesSz cx="6858000" cy="9144000"/>
  <p:defaultTex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3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34591" autoAdjust="0"/>
    <p:restoredTop sz="78822" autoAdjust="0"/>
  </p:normalViewPr>
  <p:slideViewPr>
    <p:cSldViewPr snapToGrid="0" snapToObjects="1">
      <p:cViewPr>
        <p:scale>
          <a:sx n="140" d="100"/>
          <a:sy n="140" d="100"/>
        </p:scale>
        <p:origin x="1650" y="-216"/>
      </p:cViewPr>
      <p:guideLst>
        <p:guide orient="horz" pos="1620"/>
        <p:guide pos="2160"/>
      </p:guideLst>
    </p:cSldViewPr>
  </p:slideViewPr>
  <p:outlineViewPr>
    <p:cViewPr>
      <p:scale>
        <a:sx n="33" d="100"/>
        <a:sy n="33" d="100"/>
      </p:scale>
      <p:origin x="0" y="643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BE"/>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r>
              <a:rPr lang="fr-BE"/>
              <a:t>16-05-17</a:t>
            </a: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BE"/>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3748A-8C53-4F41-8ADF-D77E0401A2D0}" type="slidenum">
              <a:rPr lang="fr-BE" smtClean="0"/>
              <a:t>‹#›</a:t>
            </a:fld>
            <a:endParaRPr lang="fr-BE"/>
          </a:p>
        </p:txBody>
      </p:sp>
    </p:spTree>
    <p:extLst>
      <p:ext uri="{BB962C8B-B14F-4D97-AF65-F5344CB8AC3E}">
        <p14:creationId xmlns:p14="http://schemas.microsoft.com/office/powerpoint/2010/main" val="115562035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BE"/>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r>
              <a:rPr lang="fr-BE"/>
              <a:t>16-05-17</a:t>
            </a:r>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BE"/>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BE"/>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320745-1C4C-4D89-A333-9E09C1DA921C}" type="slidenum">
              <a:rPr lang="fr-BE" smtClean="0"/>
              <a:t>‹#›</a:t>
            </a:fld>
            <a:endParaRPr lang="fr-BE"/>
          </a:p>
        </p:txBody>
      </p:sp>
    </p:spTree>
    <p:extLst>
      <p:ext uri="{BB962C8B-B14F-4D97-AF65-F5344CB8AC3E}">
        <p14:creationId xmlns:p14="http://schemas.microsoft.com/office/powerpoint/2010/main" val="175731748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noProof="0"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1</a:t>
            </a:fld>
            <a:endParaRPr lang="fr-BE"/>
          </a:p>
        </p:txBody>
      </p:sp>
    </p:spTree>
    <p:extLst>
      <p:ext uri="{BB962C8B-B14F-4D97-AF65-F5344CB8AC3E}">
        <p14:creationId xmlns:p14="http://schemas.microsoft.com/office/powerpoint/2010/main" val="4279783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noProof="0"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10</a:t>
            </a:fld>
            <a:endParaRPr lang="fr-BE"/>
          </a:p>
        </p:txBody>
      </p:sp>
    </p:spTree>
    <p:extLst>
      <p:ext uri="{BB962C8B-B14F-4D97-AF65-F5344CB8AC3E}">
        <p14:creationId xmlns:p14="http://schemas.microsoft.com/office/powerpoint/2010/main" val="17386328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noProof="0"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11</a:t>
            </a:fld>
            <a:endParaRPr lang="fr-BE"/>
          </a:p>
        </p:txBody>
      </p:sp>
    </p:spTree>
    <p:extLst>
      <p:ext uri="{BB962C8B-B14F-4D97-AF65-F5344CB8AC3E}">
        <p14:creationId xmlns:p14="http://schemas.microsoft.com/office/powerpoint/2010/main" val="15678984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noProof="0"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12</a:t>
            </a:fld>
            <a:endParaRPr lang="fr-BE"/>
          </a:p>
        </p:txBody>
      </p:sp>
    </p:spTree>
    <p:extLst>
      <p:ext uri="{BB962C8B-B14F-4D97-AF65-F5344CB8AC3E}">
        <p14:creationId xmlns:p14="http://schemas.microsoft.com/office/powerpoint/2010/main" val="2264652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noProof="0" dirty="0" err="1"/>
              <a:t>Epxliquer</a:t>
            </a:r>
            <a:r>
              <a:rPr lang="en-GB" noProof="0" dirty="0"/>
              <a:t> le </a:t>
            </a:r>
            <a:r>
              <a:rPr lang="en-GB" noProof="0" dirty="0" err="1"/>
              <a:t>probleme</a:t>
            </a:r>
            <a:r>
              <a:rPr lang="en-GB" noProof="0" dirty="0"/>
              <a:t> et la solution</a:t>
            </a:r>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13</a:t>
            </a:fld>
            <a:endParaRPr lang="fr-BE"/>
          </a:p>
        </p:txBody>
      </p:sp>
    </p:spTree>
    <p:extLst>
      <p:ext uri="{BB962C8B-B14F-4D97-AF65-F5344CB8AC3E}">
        <p14:creationId xmlns:p14="http://schemas.microsoft.com/office/powerpoint/2010/main" val="3991915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noProof="0" dirty="0"/>
              <a:t>The PCB used to control the motor is represented on the two pictures. It is composed by two main part : the power supply and the motor control part. </a:t>
            </a:r>
          </a:p>
          <a:p>
            <a:pPr marL="0" marR="0" indent="0" algn="l" defTabSz="914400" rtl="0" eaLnBrk="1" fontAlgn="auto" latinLnBrk="0" hangingPunct="1">
              <a:lnSpc>
                <a:spcPct val="100000"/>
              </a:lnSpc>
              <a:spcBef>
                <a:spcPts val="0"/>
              </a:spcBef>
              <a:spcAft>
                <a:spcPts val="0"/>
              </a:spcAft>
              <a:buClrTx/>
              <a:buSzTx/>
              <a:buFontTx/>
              <a:buNone/>
              <a:tabLst/>
              <a:defRPr/>
            </a:pPr>
            <a:endParaRPr lang="en-GB" noProof="0" dirty="0"/>
          </a:p>
          <a:p>
            <a:pPr marL="0" marR="0" indent="0" algn="l" defTabSz="914400" rtl="0" eaLnBrk="1" fontAlgn="auto" latinLnBrk="0" hangingPunct="1">
              <a:lnSpc>
                <a:spcPct val="100000"/>
              </a:lnSpc>
              <a:spcBef>
                <a:spcPts val="0"/>
              </a:spcBef>
              <a:spcAft>
                <a:spcPts val="0"/>
              </a:spcAft>
              <a:buClrTx/>
              <a:buSzTx/>
              <a:buFontTx/>
              <a:buNone/>
              <a:tabLst/>
              <a:defRPr/>
            </a:pPr>
            <a:r>
              <a:rPr lang="en-GB" noProof="0" dirty="0"/>
              <a:t>The power supply part has three switches to control all the voltages. And there is also a rectifier to convert the supply voltage (about 10-12 V) to a +5V voltage. The +5V voltage is used to supply the microcontroller and the driver for stepper motor. And the supply voltage is used to supply the stepper motor. The rectifier allows to have a single external power supply. </a:t>
            </a:r>
          </a:p>
          <a:p>
            <a:pPr marL="0" marR="0" indent="0" algn="l" defTabSz="914400" rtl="0" eaLnBrk="1" fontAlgn="auto" latinLnBrk="0" hangingPunct="1">
              <a:lnSpc>
                <a:spcPct val="100000"/>
              </a:lnSpc>
              <a:spcBef>
                <a:spcPts val="0"/>
              </a:spcBef>
              <a:spcAft>
                <a:spcPts val="0"/>
              </a:spcAft>
              <a:buClrTx/>
              <a:buSzTx/>
              <a:buFontTx/>
              <a:buNone/>
              <a:tabLst/>
              <a:defRPr/>
            </a:pPr>
            <a:endParaRPr lang="en-GB" noProof="0" dirty="0"/>
          </a:p>
          <a:p>
            <a:pPr marL="0" marR="0" indent="0" algn="l" defTabSz="914400" rtl="0" eaLnBrk="1" fontAlgn="auto" latinLnBrk="0" hangingPunct="1">
              <a:lnSpc>
                <a:spcPct val="100000"/>
              </a:lnSpc>
              <a:spcBef>
                <a:spcPts val="0"/>
              </a:spcBef>
              <a:spcAft>
                <a:spcPts val="0"/>
              </a:spcAft>
              <a:buClrTx/>
              <a:buSzTx/>
              <a:buFontTx/>
              <a:buNone/>
              <a:tabLst/>
              <a:defRPr/>
            </a:pPr>
            <a:r>
              <a:rPr lang="en-GB" noProof="0" dirty="0"/>
              <a:t>The motor control part has a microcontroller, a stepper motor driver and several  connectors. The microcontroller exchange messages with the Raspberry PI and controls the stepper motor driver. This one control the stepper motor. Connectors are used to connect the Raspberry PI, the two sensors, the motor and the ISP (to program the microcontroller).</a:t>
            </a:r>
          </a:p>
          <a:p>
            <a:pPr marL="0" marR="0" indent="0" algn="l" defTabSz="914400" rtl="0" eaLnBrk="1" fontAlgn="auto" latinLnBrk="0" hangingPunct="1">
              <a:lnSpc>
                <a:spcPct val="100000"/>
              </a:lnSpc>
              <a:spcBef>
                <a:spcPts val="0"/>
              </a:spcBef>
              <a:spcAft>
                <a:spcPts val="0"/>
              </a:spcAft>
              <a:buClrTx/>
              <a:buSzTx/>
              <a:buFontTx/>
              <a:buNone/>
              <a:tabLst/>
              <a:defRPr/>
            </a:pPr>
            <a:endParaRPr lang="en-GB" noProof="0" dirty="0"/>
          </a:p>
          <a:p>
            <a:pPr marL="0" marR="0" indent="0" algn="l" defTabSz="914400" rtl="0" eaLnBrk="1" fontAlgn="auto" latinLnBrk="0" hangingPunct="1">
              <a:lnSpc>
                <a:spcPct val="100000"/>
              </a:lnSpc>
              <a:spcBef>
                <a:spcPts val="0"/>
              </a:spcBef>
              <a:spcAft>
                <a:spcPts val="0"/>
              </a:spcAft>
              <a:buClrTx/>
              <a:buSzTx/>
              <a:buFontTx/>
              <a:buNone/>
              <a:tabLst/>
              <a:defRPr/>
            </a:pPr>
            <a:r>
              <a:rPr lang="en-GB" noProof="0" dirty="0"/>
              <a:t>Last year’s PCB has been modified and reused because it works fine except from the motor driver problem.</a:t>
            </a:r>
            <a:endParaRPr lang="en-GB" b="1" noProof="0"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14</a:t>
            </a:fld>
            <a:endParaRPr lang="fr-BE"/>
          </a:p>
        </p:txBody>
      </p:sp>
    </p:spTree>
    <p:extLst>
      <p:ext uri="{BB962C8B-B14F-4D97-AF65-F5344CB8AC3E}">
        <p14:creationId xmlns:p14="http://schemas.microsoft.com/office/powerpoint/2010/main" val="3563394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noProof="0"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15</a:t>
            </a:fld>
            <a:endParaRPr lang="fr-BE"/>
          </a:p>
        </p:txBody>
      </p:sp>
    </p:spTree>
    <p:extLst>
      <p:ext uri="{BB962C8B-B14F-4D97-AF65-F5344CB8AC3E}">
        <p14:creationId xmlns:p14="http://schemas.microsoft.com/office/powerpoint/2010/main" val="9933526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noProof="0"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16</a:t>
            </a:fld>
            <a:endParaRPr lang="fr-BE"/>
          </a:p>
        </p:txBody>
      </p:sp>
    </p:spTree>
    <p:extLst>
      <p:ext uri="{BB962C8B-B14F-4D97-AF65-F5344CB8AC3E}">
        <p14:creationId xmlns:p14="http://schemas.microsoft.com/office/powerpoint/2010/main" val="6923378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noProof="0"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17</a:t>
            </a:fld>
            <a:endParaRPr lang="fr-BE"/>
          </a:p>
        </p:txBody>
      </p:sp>
    </p:spTree>
    <p:extLst>
      <p:ext uri="{BB962C8B-B14F-4D97-AF65-F5344CB8AC3E}">
        <p14:creationId xmlns:p14="http://schemas.microsoft.com/office/powerpoint/2010/main" val="15961616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noProof="0"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18</a:t>
            </a:fld>
            <a:endParaRPr lang="fr-BE"/>
          </a:p>
        </p:txBody>
      </p:sp>
    </p:spTree>
    <p:extLst>
      <p:ext uri="{BB962C8B-B14F-4D97-AF65-F5344CB8AC3E}">
        <p14:creationId xmlns:p14="http://schemas.microsoft.com/office/powerpoint/2010/main" val="24659608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kern="1200" dirty="0">
                <a:solidFill>
                  <a:schemeClr val="tx1"/>
                </a:solidFill>
                <a:effectLst/>
                <a:latin typeface="+mn-lt"/>
                <a:ea typeface="+mn-ea"/>
                <a:cs typeface="+mn-cs"/>
              </a:rPr>
              <a:t>Concerning the image processing, we chose to use the OpenCV library on the Raspberry pi. It is a library specialized in real time image processing. After installing the library, we started to do several tests with the Pi Cameras used. Each of the cameras allow to take a single-page shot. These two cameras are connected to the electronic switch circuit seen previously.</a:t>
            </a:r>
          </a:p>
          <a:p>
            <a:r>
              <a:rPr lang="en-US" sz="1200" kern="1200" dirty="0">
                <a:solidFill>
                  <a:schemeClr val="tx1"/>
                </a:solidFill>
                <a:effectLst/>
                <a:latin typeface="+mn-lt"/>
                <a:ea typeface="+mn-ea"/>
                <a:cs typeface="+mn-cs"/>
              </a:rPr>
              <a:t>The tests were carried out in two parts : the first step is to detect the outline of a page of the book and the second step is to correct and stretch the picture of a single page.</a:t>
            </a:r>
          </a:p>
          <a:p>
            <a:r>
              <a:rPr lang="en-US" sz="1200" kern="1200" dirty="0">
                <a:solidFill>
                  <a:schemeClr val="tx1"/>
                </a:solidFill>
                <a:effectLst/>
                <a:latin typeface="+mn-lt"/>
                <a:ea typeface="+mn-ea"/>
                <a:cs typeface="+mn-cs"/>
              </a:rPr>
              <a:t>The following slides will present a simplified version of the image process steps.</a:t>
            </a:r>
            <a:endParaRPr lang="fr-BE" sz="1200" kern="1200" dirty="0">
              <a:solidFill>
                <a:schemeClr val="tx1"/>
              </a:solidFill>
              <a:effectLst/>
              <a:latin typeface="+mn-lt"/>
              <a:ea typeface="+mn-ea"/>
              <a:cs typeface="+mn-cs"/>
            </a:endParaRPr>
          </a:p>
          <a:p>
            <a:endParaRPr lang="en-GB" noProof="0"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19</a:t>
            </a:fld>
            <a:endParaRPr lang="fr-BE"/>
          </a:p>
        </p:txBody>
      </p:sp>
    </p:spTree>
    <p:extLst>
      <p:ext uri="{BB962C8B-B14F-4D97-AF65-F5344CB8AC3E}">
        <p14:creationId xmlns:p14="http://schemas.microsoft.com/office/powerpoint/2010/main" val="2195574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noProof="0" dirty="0"/>
              <a:t>Some of you may not know what is the </a:t>
            </a:r>
            <a:r>
              <a:rPr lang="en-GB" noProof="0" dirty="0" err="1"/>
              <a:t>Scanbook</a:t>
            </a:r>
            <a:r>
              <a:rPr lang="en-GB" noProof="0" dirty="0"/>
              <a:t> project. It’s a semi-automatic book scanner and it’s purpose is to facilitate the process of digitizing a book by automatizing as much part of the process as possible. Allow me to start with the results for once. On the left part of the slide you can see</a:t>
            </a:r>
            <a:r>
              <a:rPr lang="en-GB" baseline="0" noProof="0" dirty="0"/>
              <a:t> last year’s system and the right picture is the new one.</a:t>
            </a:r>
            <a:br>
              <a:rPr lang="en-GB" baseline="0" noProof="0" dirty="0"/>
            </a:br>
            <a:r>
              <a:rPr lang="en-GB" baseline="0" noProof="0" dirty="0"/>
              <a:t>Obviously you can spot a lot of changes between the two ! Basically every part of the design has changed: the mechanical system, the electronic and the software.</a:t>
            </a:r>
            <a:endParaRPr lang="en-GB" noProof="0" dirty="0"/>
          </a:p>
        </p:txBody>
      </p:sp>
      <p:sp>
        <p:nvSpPr>
          <p:cNvPr id="4" name="Espace réservé de la date 3"/>
          <p:cNvSpPr>
            <a:spLocks noGrp="1"/>
          </p:cNvSpPr>
          <p:nvPr>
            <p:ph type="dt" idx="10"/>
          </p:nvPr>
        </p:nvSpPr>
        <p:spPr/>
        <p:txBody>
          <a:bodyPr/>
          <a:lstStyle/>
          <a:p>
            <a:r>
              <a:rPr lang="fr-BE" dirty="0"/>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2</a:t>
            </a:fld>
            <a:endParaRPr lang="fr-BE" dirty="0"/>
          </a:p>
        </p:txBody>
      </p:sp>
    </p:spTree>
    <p:extLst>
      <p:ext uri="{BB962C8B-B14F-4D97-AF65-F5344CB8AC3E}">
        <p14:creationId xmlns:p14="http://schemas.microsoft.com/office/powerpoint/2010/main" val="10745929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At first, the </a:t>
            </a:r>
            <a:r>
              <a:rPr lang="en-GB" sz="1200" kern="1200" dirty="0" err="1">
                <a:solidFill>
                  <a:schemeClr val="tx1"/>
                </a:solidFill>
                <a:effectLst/>
                <a:latin typeface="+mn-lt"/>
                <a:ea typeface="+mn-ea"/>
                <a:cs typeface="+mn-cs"/>
              </a:rPr>
              <a:t>color</a:t>
            </a:r>
            <a:r>
              <a:rPr lang="en-GB" sz="1200" kern="1200" dirty="0">
                <a:solidFill>
                  <a:schemeClr val="tx1"/>
                </a:solidFill>
                <a:effectLst/>
                <a:latin typeface="+mn-lt"/>
                <a:ea typeface="+mn-ea"/>
                <a:cs typeface="+mn-cs"/>
              </a:rPr>
              <a:t> picture is converted to grayscales.</a:t>
            </a:r>
            <a:endParaRPr lang="fr-BE" dirty="0"/>
          </a:p>
          <a:p>
            <a:endParaRPr lang="en-GB" noProof="0"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20</a:t>
            </a:fld>
            <a:endParaRPr lang="fr-BE"/>
          </a:p>
        </p:txBody>
      </p:sp>
    </p:spTree>
    <p:extLst>
      <p:ext uri="{BB962C8B-B14F-4D97-AF65-F5344CB8AC3E}">
        <p14:creationId xmlns:p14="http://schemas.microsoft.com/office/powerpoint/2010/main" val="7970984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sz="1200" kern="1200" dirty="0">
                <a:solidFill>
                  <a:schemeClr val="tx1"/>
                </a:solidFill>
                <a:effectLst/>
                <a:latin typeface="+mn-lt"/>
                <a:ea typeface="+mn-ea"/>
                <a:cs typeface="+mn-cs"/>
              </a:rPr>
              <a:t>Secondly, a Gaussian filter is applied to reduce the noise and the details of the picture. This step has the effect of blurring the picture.</a:t>
            </a:r>
            <a:endParaRPr lang="fr-BE"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Third, we apply a Canny filter which allows to detect the contours of all the elements in the picture.</a:t>
            </a:r>
            <a:endParaRPr lang="fr-BE" sz="1200" kern="1200" dirty="0">
              <a:solidFill>
                <a:schemeClr val="tx1"/>
              </a:solidFill>
              <a:effectLst/>
              <a:latin typeface="+mn-lt"/>
              <a:ea typeface="+mn-ea"/>
              <a:cs typeface="+mn-cs"/>
            </a:endParaRPr>
          </a:p>
          <a:p>
            <a:endParaRPr lang="en-GB" noProof="0"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21</a:t>
            </a:fld>
            <a:endParaRPr lang="fr-BE"/>
          </a:p>
        </p:txBody>
      </p:sp>
    </p:spTree>
    <p:extLst>
      <p:ext uri="{BB962C8B-B14F-4D97-AF65-F5344CB8AC3E}">
        <p14:creationId xmlns:p14="http://schemas.microsoft.com/office/powerpoint/2010/main" val="3328319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sz="1200" kern="1200" dirty="0">
                <a:solidFill>
                  <a:schemeClr val="tx1"/>
                </a:solidFill>
                <a:effectLst/>
                <a:latin typeface="+mn-lt"/>
                <a:ea typeface="+mn-ea"/>
                <a:cs typeface="+mn-cs"/>
              </a:rPr>
              <a:t>Fourth, we apply a contour detection algorithm and display the retrieved contour on the colour picture.</a:t>
            </a:r>
            <a:endParaRPr lang="fr-B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finally, we stretch the picture.</a:t>
            </a:r>
            <a:endParaRPr lang="en-GB" noProof="0"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22</a:t>
            </a:fld>
            <a:endParaRPr lang="fr-BE"/>
          </a:p>
        </p:txBody>
      </p:sp>
    </p:spTree>
    <p:extLst>
      <p:ext uri="{BB962C8B-B14F-4D97-AF65-F5344CB8AC3E}">
        <p14:creationId xmlns:p14="http://schemas.microsoft.com/office/powerpoint/2010/main" val="34235287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noProof="0"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23</a:t>
            </a:fld>
            <a:endParaRPr lang="fr-BE"/>
          </a:p>
        </p:txBody>
      </p:sp>
    </p:spTree>
    <p:extLst>
      <p:ext uri="{BB962C8B-B14F-4D97-AF65-F5344CB8AC3E}">
        <p14:creationId xmlns:p14="http://schemas.microsoft.com/office/powerpoint/2010/main" val="42562434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noProof="0" dirty="0"/>
              <a:t>As we said before, the system is now controlled by a </a:t>
            </a:r>
            <a:r>
              <a:rPr lang="en-GB" noProof="0" dirty="0" err="1"/>
              <a:t>Rasperry</a:t>
            </a:r>
            <a:r>
              <a:rPr lang="en-GB" noProof="0" dirty="0"/>
              <a:t> PI and not a computer. But what is a Raspberry PI ? It is a </a:t>
            </a:r>
            <a:r>
              <a:rPr lang="en-GB" noProof="0" dirty="0" err="1"/>
              <a:t>nano</a:t>
            </a:r>
            <a:r>
              <a:rPr lang="en-GB" noProof="0" dirty="0"/>
              <a:t>-computer that has the size of a credit card. Many models exist and the one used in the </a:t>
            </a:r>
            <a:r>
              <a:rPr lang="en-GB" noProof="0" dirty="0" err="1"/>
              <a:t>Scanbook</a:t>
            </a:r>
            <a:r>
              <a:rPr lang="en-GB" noProof="0" dirty="0"/>
              <a:t> project is the </a:t>
            </a:r>
            <a:r>
              <a:rPr lang="en-GB" noProof="0" dirty="0" err="1"/>
              <a:t>Rasperry</a:t>
            </a:r>
            <a:r>
              <a:rPr lang="en-GB" noProof="0" dirty="0"/>
              <a:t> Pi 3. It cost about € 35 and it allows to make the </a:t>
            </a:r>
            <a:r>
              <a:rPr lang="en-GB" noProof="0" dirty="0" err="1"/>
              <a:t>Scanbook</a:t>
            </a:r>
            <a:r>
              <a:rPr lang="en-GB" noProof="0" dirty="0"/>
              <a:t> a compact and autonomous system. </a:t>
            </a:r>
          </a:p>
          <a:p>
            <a:endParaRPr lang="en-GB" noProof="0" dirty="0"/>
          </a:p>
          <a:p>
            <a:r>
              <a:rPr lang="en-GB" noProof="0" dirty="0"/>
              <a:t>The control program of the </a:t>
            </a:r>
            <a:r>
              <a:rPr lang="en-GB" noProof="0" dirty="0" err="1"/>
              <a:t>Scanbook</a:t>
            </a:r>
            <a:r>
              <a:rPr lang="en-GB" noProof="0" dirty="0"/>
              <a:t> was developed on the Raspberry but it actually first required an O.S. and a lot of configuration to work properly !</a:t>
            </a:r>
          </a:p>
          <a:p>
            <a:r>
              <a:rPr lang="en-GB" noProof="0" dirty="0"/>
              <a:t>The configurations concerned the image processing library, the serial communication with the PCB, the touch screen, and so on. Installation and all the configurations took time, about 16h !!!</a:t>
            </a:r>
          </a:p>
          <a:p>
            <a:endParaRPr lang="en-GB" noProof="0" dirty="0"/>
          </a:p>
          <a:p>
            <a:r>
              <a:rPr lang="en-GB" noProof="0" dirty="0"/>
              <a:t>After the installations and configurations were finished, the software development and image processing parts had finally started.</a:t>
            </a:r>
          </a:p>
          <a:p>
            <a:endParaRPr lang="en-GB" noProof="0"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24</a:t>
            </a:fld>
            <a:endParaRPr lang="fr-BE"/>
          </a:p>
        </p:txBody>
      </p:sp>
    </p:spTree>
    <p:extLst>
      <p:ext uri="{BB962C8B-B14F-4D97-AF65-F5344CB8AC3E}">
        <p14:creationId xmlns:p14="http://schemas.microsoft.com/office/powerpoint/2010/main" val="1896976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noProof="0" dirty="0"/>
              <a:t>This is</a:t>
            </a:r>
            <a:r>
              <a:rPr lang="en-GB" baseline="0" noProof="0" dirty="0"/>
              <a:t> the list of commands exchanged from the Raspberry Pi to the PCB.</a:t>
            </a:r>
          </a:p>
          <a:p>
            <a:r>
              <a:rPr lang="en-GB" baseline="0" noProof="0" dirty="0"/>
              <a:t>UP and DOWN commands are used to move the mobile part composed by the glasses. The DISABLE command is used to stop any movement. The five remaining commands are used to set the step size of stepper motor.</a:t>
            </a:r>
          </a:p>
          <a:p>
            <a:endParaRPr lang="en-GB" baseline="0" noProof="0" dirty="0"/>
          </a:p>
          <a:p>
            <a:r>
              <a:rPr lang="en-GB" baseline="0" noProof="0" dirty="0"/>
              <a:t>There are also commands sent by the PCB to the Raspberry Pi. </a:t>
            </a:r>
          </a:p>
          <a:p>
            <a:r>
              <a:rPr lang="en-GB" baseline="0" noProof="0" dirty="0"/>
              <a:t>ISUP and ISDOWN commands are the answer to UP and DOWN commands. ISSTOP is the answer to DISABLE command and STEPSIZESET is the answer for the fives other commands.</a:t>
            </a:r>
          </a:p>
          <a:p>
            <a:r>
              <a:rPr lang="en-GB" baseline="0" noProof="0" dirty="0"/>
              <a:t>There is also a ERROR command in case we need it later.</a:t>
            </a:r>
          </a:p>
          <a:p>
            <a:endParaRPr lang="en-GB"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noProof="0" dirty="0"/>
              <a:t>There is an example of command received from the Raspberry Pi. The PCB receives it and performs the command. The sensor detects the mobile part when it is in the top position, the PCB stop the movement and sends a ISUP command to the Raspberry Pi.</a:t>
            </a:r>
          </a:p>
          <a:p>
            <a:endParaRPr lang="en-GB" noProof="0"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25</a:t>
            </a:fld>
            <a:endParaRPr lang="fr-BE"/>
          </a:p>
        </p:txBody>
      </p:sp>
    </p:spTree>
    <p:extLst>
      <p:ext uri="{BB962C8B-B14F-4D97-AF65-F5344CB8AC3E}">
        <p14:creationId xmlns:p14="http://schemas.microsoft.com/office/powerpoint/2010/main" val="30430750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noProof="0" dirty="0"/>
              <a:t>The</a:t>
            </a:r>
            <a:r>
              <a:rPr lang="en-GB" baseline="0" noProof="0" dirty="0"/>
              <a:t> </a:t>
            </a:r>
            <a:r>
              <a:rPr lang="en-GB" baseline="0" noProof="0" dirty="0" err="1"/>
              <a:t>Scanbook</a:t>
            </a:r>
            <a:r>
              <a:rPr lang="en-GB" baseline="0" noProof="0" dirty="0"/>
              <a:t> is controlled by 4 buttons : Start, Next, End and Stop. The start button allows to start a new book, the next button is used to go to the next page, the end button is used to finish the book and the stop button allows to stop the scan and shut down the program. The Raspberry Pi sends and receives command and sensors information to control the mechanical part and the scan sequence.</a:t>
            </a:r>
          </a:p>
          <a:p>
            <a:endParaRPr lang="en-GB" baseline="0" noProof="0" dirty="0"/>
          </a:p>
          <a:p>
            <a:endParaRPr lang="en-GB" noProof="0"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26</a:t>
            </a:fld>
            <a:endParaRPr lang="fr-BE"/>
          </a:p>
        </p:txBody>
      </p:sp>
    </p:spTree>
    <p:extLst>
      <p:ext uri="{BB962C8B-B14F-4D97-AF65-F5344CB8AC3E}">
        <p14:creationId xmlns:p14="http://schemas.microsoft.com/office/powerpoint/2010/main" val="2087819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noProof="0" dirty="0"/>
              <a:t>On the left, there are the actions performed when buttons are pressed in a complete scanning process.</a:t>
            </a:r>
          </a:p>
          <a:p>
            <a:endParaRPr lang="en-GB" noProof="0" dirty="0"/>
          </a:p>
          <a:p>
            <a:r>
              <a:rPr lang="en-GB" noProof="0" dirty="0"/>
              <a:t>First, the </a:t>
            </a:r>
            <a:r>
              <a:rPr lang="en-GB" noProof="0" dirty="0" err="1"/>
              <a:t>Scanbook</a:t>
            </a:r>
            <a:r>
              <a:rPr lang="en-GB" noProof="0" dirty="0"/>
              <a:t> is initialized and display “press start”. When the “start” button is pressed, the UP command is sent to the PCB and a new message is displayed “press next or end”. If the “next” button is pressed, DOWN command is sent, message is displayed, pictures are taken and processed, UP command is sent and a new message is displayed. If the “end” button is pressed, a message is displayed, the books is finished and the program return to the initialisation part. When the “stop” button is pressed, the system shutdown.</a:t>
            </a:r>
          </a:p>
          <a:p>
            <a:endParaRPr lang="en-GB" noProof="0" dirty="0"/>
          </a:p>
          <a:p>
            <a:r>
              <a:rPr lang="en-GB" noProof="0" dirty="0"/>
              <a:t>The diagram on the right shows the state machine of the system that defines this sequence.</a:t>
            </a:r>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27</a:t>
            </a:fld>
            <a:endParaRPr lang="fr-BE"/>
          </a:p>
        </p:txBody>
      </p:sp>
    </p:spTree>
    <p:extLst>
      <p:ext uri="{BB962C8B-B14F-4D97-AF65-F5344CB8AC3E}">
        <p14:creationId xmlns:p14="http://schemas.microsoft.com/office/powerpoint/2010/main" val="3088708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noProof="0"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28</a:t>
            </a:fld>
            <a:endParaRPr lang="fr-BE"/>
          </a:p>
        </p:txBody>
      </p:sp>
    </p:spTree>
    <p:extLst>
      <p:ext uri="{BB962C8B-B14F-4D97-AF65-F5344CB8AC3E}">
        <p14:creationId xmlns:p14="http://schemas.microsoft.com/office/powerpoint/2010/main" val="35345813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noProof="0"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29</a:t>
            </a:fld>
            <a:endParaRPr lang="fr-BE"/>
          </a:p>
        </p:txBody>
      </p:sp>
    </p:spTree>
    <p:extLst>
      <p:ext uri="{BB962C8B-B14F-4D97-AF65-F5344CB8AC3E}">
        <p14:creationId xmlns:p14="http://schemas.microsoft.com/office/powerpoint/2010/main" val="4088503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noProof="0" dirty="0"/>
              <a:t>We come from the old system which had a lot of flaws. The left</a:t>
            </a:r>
            <a:r>
              <a:rPr lang="en-GB" baseline="0" noProof="0" dirty="0"/>
              <a:t> picture is the last year system and the right picture is the new one. There are a lot of changes between the two ! The changes are in the mechanical, the electronic and the software part.</a:t>
            </a:r>
            <a:endParaRPr lang="en-GB" noProof="0" dirty="0"/>
          </a:p>
        </p:txBody>
      </p:sp>
      <p:sp>
        <p:nvSpPr>
          <p:cNvPr id="4" name="Espace réservé de la date 3"/>
          <p:cNvSpPr>
            <a:spLocks noGrp="1"/>
          </p:cNvSpPr>
          <p:nvPr>
            <p:ph type="dt" idx="10"/>
          </p:nvPr>
        </p:nvSpPr>
        <p:spPr/>
        <p:txBody>
          <a:bodyPr/>
          <a:lstStyle/>
          <a:p>
            <a:r>
              <a:rPr lang="fr-BE" dirty="0"/>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3</a:t>
            </a:fld>
            <a:endParaRPr lang="fr-BE" dirty="0"/>
          </a:p>
        </p:txBody>
      </p:sp>
    </p:spTree>
    <p:extLst>
      <p:ext uri="{BB962C8B-B14F-4D97-AF65-F5344CB8AC3E}">
        <p14:creationId xmlns:p14="http://schemas.microsoft.com/office/powerpoint/2010/main" val="35358737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noProof="0"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30</a:t>
            </a:fld>
            <a:endParaRPr lang="fr-BE"/>
          </a:p>
        </p:txBody>
      </p:sp>
    </p:spTree>
    <p:extLst>
      <p:ext uri="{BB962C8B-B14F-4D97-AF65-F5344CB8AC3E}">
        <p14:creationId xmlns:p14="http://schemas.microsoft.com/office/powerpoint/2010/main" val="16672354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noProof="0"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31</a:t>
            </a:fld>
            <a:endParaRPr lang="fr-BE"/>
          </a:p>
        </p:txBody>
      </p:sp>
    </p:spTree>
    <p:extLst>
      <p:ext uri="{BB962C8B-B14F-4D97-AF65-F5344CB8AC3E}">
        <p14:creationId xmlns:p14="http://schemas.microsoft.com/office/powerpoint/2010/main" val="6752942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sz="1200" kern="1200" dirty="0">
                <a:solidFill>
                  <a:schemeClr val="tx1"/>
                </a:solidFill>
                <a:effectLst/>
                <a:latin typeface="+mn-lt"/>
                <a:ea typeface="+mn-ea"/>
                <a:cs typeface="+mn-cs"/>
              </a:rPr>
              <a:t>Here are the image processing results. T</a:t>
            </a:r>
            <a:r>
              <a:rPr lang="en-US" sz="1200" kern="1200" dirty="0">
                <a:solidFill>
                  <a:schemeClr val="tx1"/>
                </a:solidFill>
                <a:effectLst/>
                <a:latin typeface="+mn-lt"/>
                <a:ea typeface="+mn-ea"/>
                <a:cs typeface="+mn-cs"/>
              </a:rPr>
              <a:t>he first tests performed were is to try to detect the outline of a whole book.</a:t>
            </a:r>
            <a:endParaRPr lang="fr-B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have on the left the original picture and on the right the conversion into gray scale and with the Gaussian filter.</a:t>
            </a:r>
            <a:endParaRPr lang="fr-BE" sz="1200" kern="1200" dirty="0">
              <a:solidFill>
                <a:schemeClr val="tx1"/>
              </a:solidFill>
              <a:effectLst/>
              <a:latin typeface="+mn-lt"/>
              <a:ea typeface="+mn-ea"/>
              <a:cs typeface="+mn-cs"/>
            </a:endParaRPr>
          </a:p>
          <a:p>
            <a:endParaRPr lang="en-GB" noProof="0"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32</a:t>
            </a:fld>
            <a:endParaRPr lang="fr-BE"/>
          </a:p>
        </p:txBody>
      </p:sp>
    </p:spTree>
    <p:extLst>
      <p:ext uri="{BB962C8B-B14F-4D97-AF65-F5344CB8AC3E}">
        <p14:creationId xmlns:p14="http://schemas.microsoft.com/office/powerpoint/2010/main" val="41134498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we apply the Canny filter to detect the contour of the picture’s elements. We can see that with this algorithm we detect elements on the pages, like the figures.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threshold value can be configured to tweak the detection. </a:t>
            </a:r>
            <a:endParaRPr lang="fr-BE" sz="1200" kern="1200" dirty="0">
              <a:solidFill>
                <a:schemeClr val="tx1"/>
              </a:solidFill>
              <a:effectLst/>
              <a:latin typeface="+mn-lt"/>
              <a:ea typeface="+mn-ea"/>
              <a:cs typeface="+mn-cs"/>
            </a:endParaRPr>
          </a:p>
          <a:p>
            <a:endParaRPr lang="en-GB" noProof="0"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33</a:t>
            </a:fld>
            <a:endParaRPr lang="fr-BE"/>
          </a:p>
        </p:txBody>
      </p:sp>
    </p:spTree>
    <p:extLst>
      <p:ext uri="{BB962C8B-B14F-4D97-AF65-F5344CB8AC3E}">
        <p14:creationId xmlns:p14="http://schemas.microsoft.com/office/powerpoint/2010/main" val="41764973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Finally, we apply the detection of contours and draw it. This test is successful, but let’s see what happens when the threshold value is changed.</a:t>
            </a:r>
            <a:endParaRPr lang="fr-BE" sz="1200" kern="1200" dirty="0">
              <a:solidFill>
                <a:schemeClr val="tx1"/>
              </a:solidFill>
              <a:effectLst/>
              <a:latin typeface="+mn-lt"/>
              <a:ea typeface="+mn-ea"/>
              <a:cs typeface="+mn-cs"/>
            </a:endParaRPr>
          </a:p>
          <a:p>
            <a:endParaRPr lang="fr-BE"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34</a:t>
            </a:fld>
            <a:endParaRPr lang="fr-BE"/>
          </a:p>
        </p:txBody>
      </p:sp>
    </p:spTree>
    <p:extLst>
      <p:ext uri="{BB962C8B-B14F-4D97-AF65-F5344CB8AC3E}">
        <p14:creationId xmlns:p14="http://schemas.microsoft.com/office/powerpoint/2010/main" val="27400967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we increase the threshold value, we see that some part of the inside of the pages, like parts of the text and the central part of the book, have disappeared.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case increasing the threshold is improving the result but we can also have the opposite effect by decreasing it.</a:t>
            </a:r>
            <a:endParaRPr lang="fr-BE" sz="1200" kern="1200" dirty="0">
              <a:solidFill>
                <a:schemeClr val="tx1"/>
              </a:solidFill>
              <a:effectLst/>
              <a:latin typeface="+mn-lt"/>
              <a:ea typeface="+mn-ea"/>
              <a:cs typeface="+mn-cs"/>
            </a:endParaRPr>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35</a:t>
            </a:fld>
            <a:endParaRPr lang="fr-BE"/>
          </a:p>
        </p:txBody>
      </p:sp>
    </p:spTree>
    <p:extLst>
      <p:ext uri="{BB962C8B-B14F-4D97-AF65-F5344CB8AC3E}">
        <p14:creationId xmlns:p14="http://schemas.microsoft.com/office/powerpoint/2010/main" val="38046630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If we lower the threshold value of the Canny filter, more elements of the book are appearing, like the figures and almost the whole text. The problem is that the result on the final detection of the contour will be worse and imperfections appear.</a:t>
            </a:r>
            <a:endParaRPr lang="fr-BE" sz="1200" kern="1200" dirty="0">
              <a:solidFill>
                <a:schemeClr val="tx1"/>
              </a:solidFill>
              <a:effectLst/>
              <a:latin typeface="+mn-lt"/>
              <a:ea typeface="+mn-ea"/>
              <a:cs typeface="+mn-cs"/>
            </a:endParaRPr>
          </a:p>
          <a:p>
            <a:endParaRPr lang="fr-BE"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36</a:t>
            </a:fld>
            <a:endParaRPr lang="fr-BE"/>
          </a:p>
        </p:txBody>
      </p:sp>
    </p:spTree>
    <p:extLst>
      <p:ext uri="{BB962C8B-B14F-4D97-AF65-F5344CB8AC3E}">
        <p14:creationId xmlns:p14="http://schemas.microsoft.com/office/powerpoint/2010/main" val="9011577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Here is the result of the contour detection algorithm with a lower threshold value. We can see a decrease in quality of the detected outline and also the detection of parasitic elements outside the book.</a:t>
            </a:r>
            <a:endParaRPr lang="fr-BE" sz="1200" kern="1200" dirty="0">
              <a:solidFill>
                <a:schemeClr val="tx1"/>
              </a:solidFill>
              <a:effectLst/>
              <a:latin typeface="+mn-lt"/>
              <a:ea typeface="+mn-ea"/>
              <a:cs typeface="+mn-cs"/>
            </a:endParaRPr>
          </a:p>
          <a:p>
            <a:endParaRPr lang="fr-BE"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37</a:t>
            </a:fld>
            <a:endParaRPr lang="fr-BE"/>
          </a:p>
        </p:txBody>
      </p:sp>
    </p:spTree>
    <p:extLst>
      <p:ext uri="{BB962C8B-B14F-4D97-AF65-F5344CB8AC3E}">
        <p14:creationId xmlns:p14="http://schemas.microsoft.com/office/powerpoint/2010/main" val="30877423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Here are the two results with different threshold values. This first test allowed to illustrate the importance of</a:t>
            </a:r>
            <a:r>
              <a:rPr lang="en-US" sz="1200" kern="1200" dirty="0">
                <a:solidFill>
                  <a:schemeClr val="tx1"/>
                </a:solidFill>
                <a:effectLst/>
                <a:latin typeface="+mn-lt"/>
                <a:ea typeface="+mn-ea"/>
                <a:cs typeface="+mn-cs"/>
              </a:rPr>
              <a:t> the threshold value to obtain a satisfying result!</a:t>
            </a:r>
            <a:endParaRPr lang="fr-BE" sz="1200" kern="1200" dirty="0">
              <a:solidFill>
                <a:schemeClr val="tx1"/>
              </a:solidFill>
              <a:effectLst/>
              <a:latin typeface="+mn-lt"/>
              <a:ea typeface="+mn-ea"/>
              <a:cs typeface="+mn-cs"/>
            </a:endParaRPr>
          </a:p>
          <a:p>
            <a:endParaRPr lang="fr-BE"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38</a:t>
            </a:fld>
            <a:endParaRPr lang="fr-BE"/>
          </a:p>
        </p:txBody>
      </p:sp>
    </p:spTree>
    <p:extLst>
      <p:ext uri="{BB962C8B-B14F-4D97-AF65-F5344CB8AC3E}">
        <p14:creationId xmlns:p14="http://schemas.microsoft.com/office/powerpoint/2010/main" val="41109583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second test was performed to try the stretching and correction of the page. This test was done on a single-page picture.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performing the steps mentioned previously to detect the contour, an algorithm detects the largest rectangle on the picture and return the coordinates of the four corners. We can see below the values of the four corners returned by the algorithm. The only remaining step is to stretch the image in the perfect shape.</a:t>
            </a:r>
            <a:endParaRPr lang="fr-BE" sz="1200" kern="1200" dirty="0">
              <a:solidFill>
                <a:schemeClr val="tx1"/>
              </a:solidFill>
              <a:effectLst/>
              <a:latin typeface="+mn-lt"/>
              <a:ea typeface="+mn-ea"/>
              <a:cs typeface="+mn-cs"/>
            </a:endParaRPr>
          </a:p>
          <a:p>
            <a:endParaRPr lang="fr-BE"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39</a:t>
            </a:fld>
            <a:endParaRPr lang="fr-BE"/>
          </a:p>
        </p:txBody>
      </p:sp>
    </p:spTree>
    <p:extLst>
      <p:ext uri="{BB962C8B-B14F-4D97-AF65-F5344CB8AC3E}">
        <p14:creationId xmlns:p14="http://schemas.microsoft.com/office/powerpoint/2010/main" val="640592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a:t>This is the global schematic of the </a:t>
            </a:r>
            <a:r>
              <a:rPr lang="en-GB" dirty="0" err="1"/>
              <a:t>Scanbook</a:t>
            </a:r>
            <a:r>
              <a:rPr lang="en-GB" dirty="0"/>
              <a:t>. The main component is the Raspberry Pi 3 which replaces the computer to control the whole system. The Raspberry Pi interacts with the two cameras and the motor control PCB. Cameras are connected to the Raspberry Pi through a switch circuit (because there is only one camera port on the Raspberry Pi). The PCB controls the motor and this one controls the </a:t>
            </a:r>
            <a:r>
              <a:rPr lang="en-GB" noProof="0" dirty="0"/>
              <a:t>mechanical</a:t>
            </a:r>
            <a:r>
              <a:rPr lang="en-GB" dirty="0"/>
              <a:t> part. T</a:t>
            </a:r>
            <a:r>
              <a:rPr lang="en-GB" baseline="0" dirty="0"/>
              <a:t>h</a:t>
            </a:r>
            <a:r>
              <a:rPr lang="en-GB" dirty="0"/>
              <a:t>e mechanical part is composed by Plexiglas windows and the two sensor mechanism</a:t>
            </a:r>
            <a:r>
              <a:rPr lang="en-GB" baseline="0" dirty="0"/>
              <a:t> to detect when the windows are at the UP or DOWN position.</a:t>
            </a:r>
            <a:endParaRPr lang="en-GB"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4</a:t>
            </a:fld>
            <a:endParaRPr lang="fr-BE"/>
          </a:p>
        </p:txBody>
      </p:sp>
    </p:spTree>
    <p:extLst>
      <p:ext uri="{BB962C8B-B14F-4D97-AF65-F5344CB8AC3E}">
        <p14:creationId xmlns:p14="http://schemas.microsoft.com/office/powerpoint/2010/main" val="39918643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we do not get a satisfying result. The problem is that a part of the second page is detected in the detection of our contour. The solution to this problem would be to hide this part in a software way by adding a black strip.</a:t>
            </a:r>
            <a:endParaRPr lang="fr-BE" sz="1200" kern="1200" dirty="0">
              <a:solidFill>
                <a:schemeClr val="tx1"/>
              </a:solidFill>
              <a:effectLst/>
              <a:latin typeface="+mn-lt"/>
              <a:ea typeface="+mn-ea"/>
              <a:cs typeface="+mn-cs"/>
            </a:endParaRPr>
          </a:p>
          <a:p>
            <a:endParaRPr lang="fr-BE"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40</a:t>
            </a:fld>
            <a:endParaRPr lang="fr-BE"/>
          </a:p>
        </p:txBody>
      </p:sp>
    </p:spTree>
    <p:extLst>
      <p:ext uri="{BB962C8B-B14F-4D97-AF65-F5344CB8AC3E}">
        <p14:creationId xmlns:p14="http://schemas.microsoft.com/office/powerpoint/2010/main" val="38807556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example, we added a black strip to hide the second page. The result obtained is more </a:t>
            </a:r>
            <a:r>
              <a:rPr lang="en-US" sz="1200" kern="1200" dirty="0">
                <a:solidFill>
                  <a:schemeClr val="tx1"/>
                </a:solidFill>
                <a:effectLst/>
                <a:latin typeface="+mn-lt"/>
                <a:ea typeface="+mn-ea"/>
                <a:cs typeface="+mn-cs"/>
              </a:rPr>
              <a:t>satisfying</a:t>
            </a:r>
            <a:r>
              <a:rPr lang="en-US" dirty="0"/>
              <a:t> than the previous one. But this solution can only be used if the cameras do not change position and depends on the size of the book</a:t>
            </a:r>
            <a:endParaRPr lang="fr-BE" dirty="0"/>
          </a:p>
          <a:p>
            <a:endParaRPr lang="fr-BE"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41</a:t>
            </a:fld>
            <a:endParaRPr lang="fr-BE"/>
          </a:p>
        </p:txBody>
      </p:sp>
    </p:spTree>
    <p:extLst>
      <p:ext uri="{BB962C8B-B14F-4D97-AF65-F5344CB8AC3E}">
        <p14:creationId xmlns:p14="http://schemas.microsoft.com/office/powerpoint/2010/main" val="8970570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noProof="0"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42</a:t>
            </a:fld>
            <a:endParaRPr lang="fr-BE"/>
          </a:p>
        </p:txBody>
      </p:sp>
    </p:spTree>
    <p:extLst>
      <p:ext uri="{BB962C8B-B14F-4D97-AF65-F5344CB8AC3E}">
        <p14:creationId xmlns:p14="http://schemas.microsoft.com/office/powerpoint/2010/main" val="35345813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noProof="0"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43</a:t>
            </a:fld>
            <a:endParaRPr lang="fr-BE"/>
          </a:p>
        </p:txBody>
      </p:sp>
    </p:spTree>
    <p:extLst>
      <p:ext uri="{BB962C8B-B14F-4D97-AF65-F5344CB8AC3E}">
        <p14:creationId xmlns:p14="http://schemas.microsoft.com/office/powerpoint/2010/main" val="24678343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noProof="0"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44</a:t>
            </a:fld>
            <a:endParaRPr lang="fr-BE"/>
          </a:p>
        </p:txBody>
      </p:sp>
    </p:spTree>
    <p:extLst>
      <p:ext uri="{BB962C8B-B14F-4D97-AF65-F5344CB8AC3E}">
        <p14:creationId xmlns:p14="http://schemas.microsoft.com/office/powerpoint/2010/main" val="35345813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noProof="0"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45</a:t>
            </a:fld>
            <a:endParaRPr lang="fr-BE"/>
          </a:p>
        </p:txBody>
      </p:sp>
    </p:spTree>
    <p:extLst>
      <p:ext uri="{BB962C8B-B14F-4D97-AF65-F5344CB8AC3E}">
        <p14:creationId xmlns:p14="http://schemas.microsoft.com/office/powerpoint/2010/main" val="6048079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noProof="0"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46</a:t>
            </a:fld>
            <a:endParaRPr lang="fr-BE"/>
          </a:p>
        </p:txBody>
      </p:sp>
    </p:spTree>
    <p:extLst>
      <p:ext uri="{BB962C8B-B14F-4D97-AF65-F5344CB8AC3E}">
        <p14:creationId xmlns:p14="http://schemas.microsoft.com/office/powerpoint/2010/main" val="24055745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noProof="0"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47</a:t>
            </a:fld>
            <a:endParaRPr lang="fr-BE"/>
          </a:p>
        </p:txBody>
      </p:sp>
    </p:spTree>
    <p:extLst>
      <p:ext uri="{BB962C8B-B14F-4D97-AF65-F5344CB8AC3E}">
        <p14:creationId xmlns:p14="http://schemas.microsoft.com/office/powerpoint/2010/main" val="740171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noProof="0"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48</a:t>
            </a:fld>
            <a:endParaRPr lang="fr-BE"/>
          </a:p>
        </p:txBody>
      </p:sp>
    </p:spTree>
    <p:extLst>
      <p:ext uri="{BB962C8B-B14F-4D97-AF65-F5344CB8AC3E}">
        <p14:creationId xmlns:p14="http://schemas.microsoft.com/office/powerpoint/2010/main" val="1939347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noProof="0" dirty="0"/>
          </a:p>
        </p:txBody>
      </p:sp>
      <p:sp>
        <p:nvSpPr>
          <p:cNvPr id="4" name="Espace réservé de la date 3"/>
          <p:cNvSpPr>
            <a:spLocks noGrp="1"/>
          </p:cNvSpPr>
          <p:nvPr>
            <p:ph type="dt" idx="10"/>
          </p:nvPr>
        </p:nvSpPr>
        <p:spPr/>
        <p:txBody>
          <a:bodyPr/>
          <a:lstStyle/>
          <a:p>
            <a:r>
              <a:rPr lang="fr-BE" dirty="0"/>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5</a:t>
            </a:fld>
            <a:endParaRPr lang="fr-BE" dirty="0"/>
          </a:p>
        </p:txBody>
      </p:sp>
    </p:spTree>
    <p:extLst>
      <p:ext uri="{BB962C8B-B14F-4D97-AF65-F5344CB8AC3E}">
        <p14:creationId xmlns:p14="http://schemas.microsoft.com/office/powerpoint/2010/main" val="3534581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noProof="0"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6</a:t>
            </a:fld>
            <a:endParaRPr lang="fr-BE"/>
          </a:p>
        </p:txBody>
      </p:sp>
    </p:spTree>
    <p:extLst>
      <p:ext uri="{BB962C8B-B14F-4D97-AF65-F5344CB8AC3E}">
        <p14:creationId xmlns:p14="http://schemas.microsoft.com/office/powerpoint/2010/main" val="3928362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noProof="0"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7</a:t>
            </a:fld>
            <a:endParaRPr lang="fr-BE"/>
          </a:p>
        </p:txBody>
      </p:sp>
    </p:spTree>
    <p:extLst>
      <p:ext uri="{BB962C8B-B14F-4D97-AF65-F5344CB8AC3E}">
        <p14:creationId xmlns:p14="http://schemas.microsoft.com/office/powerpoint/2010/main" val="4047068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noProof="0"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8</a:t>
            </a:fld>
            <a:endParaRPr lang="fr-BE"/>
          </a:p>
        </p:txBody>
      </p:sp>
    </p:spTree>
    <p:extLst>
      <p:ext uri="{BB962C8B-B14F-4D97-AF65-F5344CB8AC3E}">
        <p14:creationId xmlns:p14="http://schemas.microsoft.com/office/powerpoint/2010/main" val="2072799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noProof="0"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9</a:t>
            </a:fld>
            <a:endParaRPr lang="fr-BE"/>
          </a:p>
        </p:txBody>
      </p:sp>
    </p:spTree>
    <p:extLst>
      <p:ext uri="{BB962C8B-B14F-4D97-AF65-F5344CB8AC3E}">
        <p14:creationId xmlns:p14="http://schemas.microsoft.com/office/powerpoint/2010/main" val="3934317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394238" y="978528"/>
            <a:ext cx="5829300" cy="1102519"/>
          </a:xfrm>
        </p:spPr>
        <p:txBody>
          <a:bodyPr>
            <a:normAutofit/>
          </a:bodyPr>
          <a:lstStyle>
            <a:lvl1pPr algn="l">
              <a:defRPr sz="2250" baseline="0">
                <a:solidFill>
                  <a:schemeClr val="tx1">
                    <a:lumMod val="65000"/>
                    <a:lumOff val="35000"/>
                  </a:schemeClr>
                </a:solidFill>
                <a:latin typeface="Calibri" charset="0"/>
              </a:defRPr>
            </a:lvl1pPr>
          </a:lstStyle>
          <a:p>
            <a:r>
              <a:rPr lang="nl-BE" dirty="0"/>
              <a:t>Cliquez et modifiez le titre</a:t>
            </a:r>
            <a:endParaRPr lang="fr-FR" dirty="0"/>
          </a:p>
        </p:txBody>
      </p:sp>
      <p:sp>
        <p:nvSpPr>
          <p:cNvPr id="3" name="Sous-titre 2"/>
          <p:cNvSpPr>
            <a:spLocks noGrp="1"/>
          </p:cNvSpPr>
          <p:nvPr>
            <p:ph type="subTitle" idx="1"/>
          </p:nvPr>
        </p:nvSpPr>
        <p:spPr>
          <a:xfrm>
            <a:off x="394238" y="2254029"/>
            <a:ext cx="5829300" cy="1314450"/>
          </a:xfrm>
        </p:spPr>
        <p:txBody>
          <a:bodyPr/>
          <a:lstStyle>
            <a:lvl1pPr marL="0" indent="0" algn="l">
              <a:buNone/>
              <a:defRPr sz="1650" baseline="0">
                <a:solidFill>
                  <a:schemeClr val="tx1">
                    <a:lumMod val="50000"/>
                    <a:lumOff val="50000"/>
                  </a:schemeClr>
                </a:solidFill>
                <a:latin typeface="Calibri" charset="0"/>
              </a:defRPr>
            </a:lvl1pPr>
            <a:lvl2pPr marL="257175" indent="0" algn="ctr">
              <a:buNone/>
              <a:defRPr>
                <a:solidFill>
                  <a:schemeClr val="tx1">
                    <a:tint val="75000"/>
                  </a:schemeClr>
                </a:solidFill>
              </a:defRPr>
            </a:lvl2pPr>
            <a:lvl3pPr marL="514350" indent="0" algn="ctr">
              <a:buNone/>
              <a:defRPr>
                <a:solidFill>
                  <a:schemeClr val="tx1">
                    <a:tint val="75000"/>
                  </a:schemeClr>
                </a:solidFill>
              </a:defRPr>
            </a:lvl3pPr>
            <a:lvl4pPr marL="771525" indent="0" algn="ctr">
              <a:buNone/>
              <a:defRPr>
                <a:solidFill>
                  <a:schemeClr val="tx1">
                    <a:tint val="75000"/>
                  </a:schemeClr>
                </a:solidFill>
              </a:defRPr>
            </a:lvl4pPr>
            <a:lvl5pPr marL="1028700" indent="0" algn="ctr">
              <a:buNone/>
              <a:defRPr>
                <a:solidFill>
                  <a:schemeClr val="tx1">
                    <a:tint val="75000"/>
                  </a:schemeClr>
                </a:solidFill>
              </a:defRPr>
            </a:lvl5pPr>
            <a:lvl6pPr marL="1285875" indent="0" algn="ctr">
              <a:buNone/>
              <a:defRPr>
                <a:solidFill>
                  <a:schemeClr val="tx1">
                    <a:tint val="75000"/>
                  </a:schemeClr>
                </a:solidFill>
              </a:defRPr>
            </a:lvl6pPr>
            <a:lvl7pPr marL="1543050" indent="0" algn="ctr">
              <a:buNone/>
              <a:defRPr>
                <a:solidFill>
                  <a:schemeClr val="tx1">
                    <a:tint val="75000"/>
                  </a:schemeClr>
                </a:solidFill>
              </a:defRPr>
            </a:lvl7pPr>
            <a:lvl8pPr marL="1800225" indent="0" algn="ctr">
              <a:buNone/>
              <a:defRPr>
                <a:solidFill>
                  <a:schemeClr val="tx1">
                    <a:tint val="75000"/>
                  </a:schemeClr>
                </a:solidFill>
              </a:defRPr>
            </a:lvl8pPr>
            <a:lvl9pPr marL="2057400" indent="0" algn="ctr">
              <a:buNone/>
              <a:defRPr>
                <a:solidFill>
                  <a:schemeClr val="tx1">
                    <a:tint val="75000"/>
                  </a:schemeClr>
                </a:solidFill>
              </a:defRPr>
            </a:lvl9pPr>
          </a:lstStyle>
          <a:p>
            <a:r>
              <a:rPr lang="nl-BE" dirty="0"/>
              <a:t>Cliquez pour modifier le style des sous-titres du masque</a:t>
            </a:r>
            <a:endParaRPr lang="fr-FR" dirty="0"/>
          </a:p>
        </p:txBody>
      </p:sp>
      <p:sp>
        <p:nvSpPr>
          <p:cNvPr id="4" name="Espace réservé de la date 3"/>
          <p:cNvSpPr>
            <a:spLocks noGrp="1"/>
          </p:cNvSpPr>
          <p:nvPr>
            <p:ph type="dt" sz="half" idx="10"/>
          </p:nvPr>
        </p:nvSpPr>
        <p:spPr/>
        <p:txBody>
          <a:bodyPr/>
          <a:lstStyle/>
          <a:p>
            <a:r>
              <a:rPr lang="fr-FR"/>
              <a:t>16/05/2017</a:t>
            </a:r>
          </a:p>
        </p:txBody>
      </p:sp>
    </p:spTree>
    <p:extLst>
      <p:ext uri="{BB962C8B-B14F-4D97-AF65-F5344CB8AC3E}">
        <p14:creationId xmlns:p14="http://schemas.microsoft.com/office/powerpoint/2010/main" val="3322276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fr-FR"/>
          </a:p>
        </p:txBody>
      </p:sp>
      <p:sp>
        <p:nvSpPr>
          <p:cNvPr id="4" name="Espace réservé de la date 3"/>
          <p:cNvSpPr>
            <a:spLocks noGrp="1"/>
          </p:cNvSpPr>
          <p:nvPr>
            <p:ph type="dt" sz="half" idx="10"/>
          </p:nvPr>
        </p:nvSpPr>
        <p:spPr/>
        <p:txBody>
          <a:bodyPr/>
          <a:lstStyle/>
          <a:p>
            <a:r>
              <a:rPr lang="fr-FR"/>
              <a:t>16/05/2017</a:t>
            </a: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4BB1A5E-CAE2-3341-A442-353684C06191}" type="slidenum">
              <a:rPr lang="fr-FR" smtClean="0"/>
              <a:t>‹#›</a:t>
            </a:fld>
            <a:endParaRPr lang="fr-FR"/>
          </a:p>
        </p:txBody>
      </p:sp>
    </p:spTree>
    <p:extLst>
      <p:ext uri="{BB962C8B-B14F-4D97-AF65-F5344CB8AC3E}">
        <p14:creationId xmlns:p14="http://schemas.microsoft.com/office/powerpoint/2010/main" val="4184587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4972050" y="205979"/>
            <a:ext cx="1543050" cy="4388644"/>
          </a:xfrm>
        </p:spPr>
        <p:txBody>
          <a:bodyPr vert="eaVert"/>
          <a:lstStyle/>
          <a:p>
            <a:r>
              <a:rPr lang="nl-BE"/>
              <a:t>Cliquez et modifiez le titre</a:t>
            </a:r>
            <a:endParaRPr lang="fr-FR"/>
          </a:p>
        </p:txBody>
      </p:sp>
      <p:sp>
        <p:nvSpPr>
          <p:cNvPr id="3" name="Espace réservé du texte vertical 2"/>
          <p:cNvSpPr>
            <a:spLocks noGrp="1"/>
          </p:cNvSpPr>
          <p:nvPr>
            <p:ph type="body" orient="vert" idx="1"/>
          </p:nvPr>
        </p:nvSpPr>
        <p:spPr>
          <a:xfrm>
            <a:off x="342900" y="205979"/>
            <a:ext cx="4514850" cy="4388644"/>
          </a:xfrm>
        </p:spPr>
        <p:txBody>
          <a:bodyPr vert="eaVert"/>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fr-FR"/>
          </a:p>
        </p:txBody>
      </p:sp>
      <p:sp>
        <p:nvSpPr>
          <p:cNvPr id="4" name="Espace réservé de la date 3"/>
          <p:cNvSpPr>
            <a:spLocks noGrp="1"/>
          </p:cNvSpPr>
          <p:nvPr>
            <p:ph type="dt" sz="half" idx="10"/>
          </p:nvPr>
        </p:nvSpPr>
        <p:spPr/>
        <p:txBody>
          <a:bodyPr/>
          <a:lstStyle/>
          <a:p>
            <a:r>
              <a:rPr lang="fr-FR"/>
              <a:t>16/05/2017</a:t>
            </a: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4BB1A5E-CAE2-3341-A442-353684C06191}" type="slidenum">
              <a:rPr lang="fr-FR" smtClean="0"/>
              <a:t>‹#›</a:t>
            </a:fld>
            <a:endParaRPr lang="fr-FR"/>
          </a:p>
        </p:txBody>
      </p:sp>
    </p:spTree>
    <p:extLst>
      <p:ext uri="{BB962C8B-B14F-4D97-AF65-F5344CB8AC3E}">
        <p14:creationId xmlns:p14="http://schemas.microsoft.com/office/powerpoint/2010/main" val="641740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fr-FR"/>
          </a:p>
        </p:txBody>
      </p:sp>
      <p:sp>
        <p:nvSpPr>
          <p:cNvPr id="3" name="Espace réservé du contenu 2"/>
          <p:cNvSpPr>
            <a:spLocks noGrp="1"/>
          </p:cNvSpPr>
          <p:nvPr>
            <p:ph idx="1"/>
          </p:nvPr>
        </p:nvSpPr>
        <p:spPr/>
        <p:txBody>
          <a:body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fr-FR"/>
          </a:p>
        </p:txBody>
      </p:sp>
      <p:sp>
        <p:nvSpPr>
          <p:cNvPr id="4" name="Espace réservé de la date 3"/>
          <p:cNvSpPr>
            <a:spLocks noGrp="1"/>
          </p:cNvSpPr>
          <p:nvPr>
            <p:ph type="dt" sz="half" idx="10"/>
          </p:nvPr>
        </p:nvSpPr>
        <p:spPr/>
        <p:txBody>
          <a:bodyPr/>
          <a:lstStyle/>
          <a:p>
            <a:r>
              <a:rPr lang="fr-FR"/>
              <a:t>16/05/2017</a:t>
            </a: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4BB1A5E-CAE2-3341-A442-353684C06191}" type="slidenum">
              <a:rPr lang="fr-FR" smtClean="0"/>
              <a:t>‹#›</a:t>
            </a:fld>
            <a:endParaRPr lang="fr-FR"/>
          </a:p>
        </p:txBody>
      </p:sp>
    </p:spTree>
    <p:extLst>
      <p:ext uri="{BB962C8B-B14F-4D97-AF65-F5344CB8AC3E}">
        <p14:creationId xmlns:p14="http://schemas.microsoft.com/office/powerpoint/2010/main" val="608704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541735" y="3305176"/>
            <a:ext cx="5829300" cy="1021556"/>
          </a:xfrm>
        </p:spPr>
        <p:txBody>
          <a:bodyPr anchor="t"/>
          <a:lstStyle>
            <a:lvl1pPr algn="l">
              <a:defRPr sz="2250" b="1" cap="all"/>
            </a:lvl1pPr>
          </a:lstStyle>
          <a:p>
            <a:r>
              <a:rPr lang="nl-BE"/>
              <a:t>Cliquez et modifiez le titre</a:t>
            </a:r>
            <a:endParaRPr lang="fr-FR"/>
          </a:p>
        </p:txBody>
      </p:sp>
      <p:sp>
        <p:nvSpPr>
          <p:cNvPr id="3" name="Espace réservé du texte 2"/>
          <p:cNvSpPr>
            <a:spLocks noGrp="1"/>
          </p:cNvSpPr>
          <p:nvPr>
            <p:ph type="body" idx="1"/>
          </p:nvPr>
        </p:nvSpPr>
        <p:spPr>
          <a:xfrm>
            <a:off x="541735" y="2180035"/>
            <a:ext cx="5829300" cy="1125140"/>
          </a:xfrm>
        </p:spPr>
        <p:txBody>
          <a:bodyPr anchor="b"/>
          <a:lstStyle>
            <a:lvl1pPr marL="0" indent="0">
              <a:buNone/>
              <a:defRPr sz="1125">
                <a:solidFill>
                  <a:schemeClr val="tx1">
                    <a:tint val="75000"/>
                  </a:schemeClr>
                </a:solidFill>
              </a:defRPr>
            </a:lvl1pPr>
            <a:lvl2pPr marL="257175" indent="0">
              <a:buNone/>
              <a:defRPr sz="1013">
                <a:solidFill>
                  <a:schemeClr val="tx1">
                    <a:tint val="75000"/>
                  </a:schemeClr>
                </a:solidFill>
              </a:defRPr>
            </a:lvl2pPr>
            <a:lvl3pPr marL="514350" indent="0">
              <a:buNone/>
              <a:defRPr sz="900">
                <a:solidFill>
                  <a:schemeClr val="tx1">
                    <a:tint val="75000"/>
                  </a:schemeClr>
                </a:solidFill>
              </a:defRPr>
            </a:lvl3pPr>
            <a:lvl4pPr marL="771525" indent="0">
              <a:buNone/>
              <a:defRPr sz="788">
                <a:solidFill>
                  <a:schemeClr val="tx1">
                    <a:tint val="75000"/>
                  </a:schemeClr>
                </a:solidFill>
              </a:defRPr>
            </a:lvl4pPr>
            <a:lvl5pPr marL="1028700" indent="0">
              <a:buNone/>
              <a:defRPr sz="788">
                <a:solidFill>
                  <a:schemeClr val="tx1">
                    <a:tint val="75000"/>
                  </a:schemeClr>
                </a:solidFill>
              </a:defRPr>
            </a:lvl5pPr>
            <a:lvl6pPr marL="1285875" indent="0">
              <a:buNone/>
              <a:defRPr sz="788">
                <a:solidFill>
                  <a:schemeClr val="tx1">
                    <a:tint val="75000"/>
                  </a:schemeClr>
                </a:solidFill>
              </a:defRPr>
            </a:lvl6pPr>
            <a:lvl7pPr marL="1543050" indent="0">
              <a:buNone/>
              <a:defRPr sz="788">
                <a:solidFill>
                  <a:schemeClr val="tx1">
                    <a:tint val="75000"/>
                  </a:schemeClr>
                </a:solidFill>
              </a:defRPr>
            </a:lvl7pPr>
            <a:lvl8pPr marL="1800225" indent="0">
              <a:buNone/>
              <a:defRPr sz="788">
                <a:solidFill>
                  <a:schemeClr val="tx1">
                    <a:tint val="75000"/>
                  </a:schemeClr>
                </a:solidFill>
              </a:defRPr>
            </a:lvl8pPr>
            <a:lvl9pPr marL="2057400" indent="0">
              <a:buNone/>
              <a:defRPr sz="788">
                <a:solidFill>
                  <a:schemeClr val="tx1">
                    <a:tint val="75000"/>
                  </a:schemeClr>
                </a:solidFill>
              </a:defRPr>
            </a:lvl9pPr>
          </a:lstStyle>
          <a:p>
            <a:pPr lvl="0"/>
            <a:r>
              <a:rPr lang="nl-BE"/>
              <a:t>Cliquez pour modifier les styles du texte du masque</a:t>
            </a:r>
          </a:p>
        </p:txBody>
      </p:sp>
      <p:sp>
        <p:nvSpPr>
          <p:cNvPr id="4" name="Espace réservé de la date 3"/>
          <p:cNvSpPr>
            <a:spLocks noGrp="1"/>
          </p:cNvSpPr>
          <p:nvPr>
            <p:ph type="dt" sz="half" idx="10"/>
          </p:nvPr>
        </p:nvSpPr>
        <p:spPr/>
        <p:txBody>
          <a:bodyPr/>
          <a:lstStyle/>
          <a:p>
            <a:r>
              <a:rPr lang="fr-FR"/>
              <a:t>16/05/2017</a:t>
            </a: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4BB1A5E-CAE2-3341-A442-353684C06191}" type="slidenum">
              <a:rPr lang="fr-FR" smtClean="0"/>
              <a:t>‹#›</a:t>
            </a:fld>
            <a:endParaRPr lang="fr-FR"/>
          </a:p>
        </p:txBody>
      </p:sp>
    </p:spTree>
    <p:extLst>
      <p:ext uri="{BB962C8B-B14F-4D97-AF65-F5344CB8AC3E}">
        <p14:creationId xmlns:p14="http://schemas.microsoft.com/office/powerpoint/2010/main" val="1631618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fr-FR"/>
          </a:p>
        </p:txBody>
      </p:sp>
      <p:sp>
        <p:nvSpPr>
          <p:cNvPr id="3" name="Espace réservé du contenu 2"/>
          <p:cNvSpPr>
            <a:spLocks noGrp="1"/>
          </p:cNvSpPr>
          <p:nvPr>
            <p:ph sz="half" idx="1"/>
          </p:nvPr>
        </p:nvSpPr>
        <p:spPr>
          <a:xfrm>
            <a:off x="342900" y="1200151"/>
            <a:ext cx="3028950" cy="3394472"/>
          </a:xfrm>
        </p:spPr>
        <p:txBody>
          <a:bodyPr/>
          <a:lstStyle>
            <a:lvl1pPr>
              <a:defRPr sz="1575"/>
            </a:lvl1pPr>
            <a:lvl2pPr>
              <a:defRPr sz="1350"/>
            </a:lvl2pPr>
            <a:lvl3pPr>
              <a:defRPr sz="1125"/>
            </a:lvl3pPr>
            <a:lvl4pPr>
              <a:defRPr sz="1013"/>
            </a:lvl4pPr>
            <a:lvl5pPr>
              <a:defRPr sz="1013"/>
            </a:lvl5pPr>
            <a:lvl6pPr>
              <a:defRPr sz="1013"/>
            </a:lvl6pPr>
            <a:lvl7pPr>
              <a:defRPr sz="1013"/>
            </a:lvl7pPr>
            <a:lvl8pPr>
              <a:defRPr sz="1013"/>
            </a:lvl8pPr>
            <a:lvl9pPr>
              <a:defRPr sz="1013"/>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fr-FR"/>
          </a:p>
        </p:txBody>
      </p:sp>
      <p:sp>
        <p:nvSpPr>
          <p:cNvPr id="4" name="Espace réservé du contenu 3"/>
          <p:cNvSpPr>
            <a:spLocks noGrp="1"/>
          </p:cNvSpPr>
          <p:nvPr>
            <p:ph sz="half" idx="2"/>
          </p:nvPr>
        </p:nvSpPr>
        <p:spPr>
          <a:xfrm>
            <a:off x="3486150" y="1200151"/>
            <a:ext cx="3028950" cy="3394472"/>
          </a:xfrm>
        </p:spPr>
        <p:txBody>
          <a:bodyPr/>
          <a:lstStyle>
            <a:lvl1pPr>
              <a:defRPr sz="1575"/>
            </a:lvl1pPr>
            <a:lvl2pPr>
              <a:defRPr sz="1350"/>
            </a:lvl2pPr>
            <a:lvl3pPr>
              <a:defRPr sz="1125"/>
            </a:lvl3pPr>
            <a:lvl4pPr>
              <a:defRPr sz="1013"/>
            </a:lvl4pPr>
            <a:lvl5pPr>
              <a:defRPr sz="1013"/>
            </a:lvl5pPr>
            <a:lvl6pPr>
              <a:defRPr sz="1013"/>
            </a:lvl6pPr>
            <a:lvl7pPr>
              <a:defRPr sz="1013"/>
            </a:lvl7pPr>
            <a:lvl8pPr>
              <a:defRPr sz="1013"/>
            </a:lvl8pPr>
            <a:lvl9pPr>
              <a:defRPr sz="1013"/>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fr-FR"/>
          </a:p>
        </p:txBody>
      </p:sp>
      <p:sp>
        <p:nvSpPr>
          <p:cNvPr id="5" name="Espace réservé de la date 4"/>
          <p:cNvSpPr>
            <a:spLocks noGrp="1"/>
          </p:cNvSpPr>
          <p:nvPr>
            <p:ph type="dt" sz="half" idx="10"/>
          </p:nvPr>
        </p:nvSpPr>
        <p:spPr/>
        <p:txBody>
          <a:bodyPr/>
          <a:lstStyle/>
          <a:p>
            <a:r>
              <a:rPr lang="fr-FR"/>
              <a:t>16/05/2017</a:t>
            </a: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4BB1A5E-CAE2-3341-A442-353684C06191}" type="slidenum">
              <a:rPr lang="fr-FR" smtClean="0"/>
              <a:t>‹#›</a:t>
            </a:fld>
            <a:endParaRPr lang="fr-FR"/>
          </a:p>
        </p:txBody>
      </p:sp>
    </p:spTree>
    <p:extLst>
      <p:ext uri="{BB962C8B-B14F-4D97-AF65-F5344CB8AC3E}">
        <p14:creationId xmlns:p14="http://schemas.microsoft.com/office/powerpoint/2010/main" val="991914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nl-BE"/>
              <a:t>Cliquez et modifiez le titre</a:t>
            </a:r>
            <a:endParaRPr lang="fr-FR"/>
          </a:p>
        </p:txBody>
      </p:sp>
      <p:sp>
        <p:nvSpPr>
          <p:cNvPr id="3" name="Espace réservé du texte 2"/>
          <p:cNvSpPr>
            <a:spLocks noGrp="1"/>
          </p:cNvSpPr>
          <p:nvPr>
            <p:ph type="body" idx="1"/>
          </p:nvPr>
        </p:nvSpPr>
        <p:spPr>
          <a:xfrm>
            <a:off x="342900" y="1151335"/>
            <a:ext cx="3030141" cy="479822"/>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nl-BE"/>
              <a:t>Cliquez pour modifier les styles du texte du masque</a:t>
            </a:r>
          </a:p>
        </p:txBody>
      </p:sp>
      <p:sp>
        <p:nvSpPr>
          <p:cNvPr id="4" name="Espace réservé du contenu 3"/>
          <p:cNvSpPr>
            <a:spLocks noGrp="1"/>
          </p:cNvSpPr>
          <p:nvPr>
            <p:ph sz="half" idx="2"/>
          </p:nvPr>
        </p:nvSpPr>
        <p:spPr>
          <a:xfrm>
            <a:off x="342900" y="1631156"/>
            <a:ext cx="3030141" cy="2963466"/>
          </a:xfrm>
        </p:spPr>
        <p:txBody>
          <a:bodyPr/>
          <a:lstStyle>
            <a:lvl1pPr>
              <a:defRPr sz="1350"/>
            </a:lvl1pPr>
            <a:lvl2pPr>
              <a:defRPr sz="1125"/>
            </a:lvl2pPr>
            <a:lvl3pPr>
              <a:defRPr sz="1013"/>
            </a:lvl3pPr>
            <a:lvl4pPr>
              <a:defRPr sz="900"/>
            </a:lvl4pPr>
            <a:lvl5pPr>
              <a:defRPr sz="900"/>
            </a:lvl5pPr>
            <a:lvl6pPr>
              <a:defRPr sz="900"/>
            </a:lvl6pPr>
            <a:lvl7pPr>
              <a:defRPr sz="900"/>
            </a:lvl7pPr>
            <a:lvl8pPr>
              <a:defRPr sz="900"/>
            </a:lvl8pPr>
            <a:lvl9pPr>
              <a:defRPr sz="9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fr-FR"/>
          </a:p>
        </p:txBody>
      </p:sp>
      <p:sp>
        <p:nvSpPr>
          <p:cNvPr id="5" name="Espace réservé du texte 4"/>
          <p:cNvSpPr>
            <a:spLocks noGrp="1"/>
          </p:cNvSpPr>
          <p:nvPr>
            <p:ph type="body" sz="quarter" idx="3"/>
          </p:nvPr>
        </p:nvSpPr>
        <p:spPr>
          <a:xfrm>
            <a:off x="3483770" y="1151335"/>
            <a:ext cx="3031331" cy="479822"/>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nl-BE"/>
              <a:t>Cliquez pour modifier les styles du texte du masque</a:t>
            </a:r>
          </a:p>
        </p:txBody>
      </p:sp>
      <p:sp>
        <p:nvSpPr>
          <p:cNvPr id="6" name="Espace réservé du contenu 5"/>
          <p:cNvSpPr>
            <a:spLocks noGrp="1"/>
          </p:cNvSpPr>
          <p:nvPr>
            <p:ph sz="quarter" idx="4"/>
          </p:nvPr>
        </p:nvSpPr>
        <p:spPr>
          <a:xfrm>
            <a:off x="3483770" y="1631156"/>
            <a:ext cx="3031331" cy="2963466"/>
          </a:xfrm>
        </p:spPr>
        <p:txBody>
          <a:bodyPr/>
          <a:lstStyle>
            <a:lvl1pPr>
              <a:defRPr sz="1350"/>
            </a:lvl1pPr>
            <a:lvl2pPr>
              <a:defRPr sz="1125"/>
            </a:lvl2pPr>
            <a:lvl3pPr>
              <a:defRPr sz="1013"/>
            </a:lvl3pPr>
            <a:lvl4pPr>
              <a:defRPr sz="900"/>
            </a:lvl4pPr>
            <a:lvl5pPr>
              <a:defRPr sz="900"/>
            </a:lvl5pPr>
            <a:lvl6pPr>
              <a:defRPr sz="900"/>
            </a:lvl6pPr>
            <a:lvl7pPr>
              <a:defRPr sz="900"/>
            </a:lvl7pPr>
            <a:lvl8pPr>
              <a:defRPr sz="900"/>
            </a:lvl8pPr>
            <a:lvl9pPr>
              <a:defRPr sz="9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fr-FR"/>
          </a:p>
        </p:txBody>
      </p:sp>
      <p:sp>
        <p:nvSpPr>
          <p:cNvPr id="7" name="Espace réservé de la date 6"/>
          <p:cNvSpPr>
            <a:spLocks noGrp="1"/>
          </p:cNvSpPr>
          <p:nvPr>
            <p:ph type="dt" sz="half" idx="10"/>
          </p:nvPr>
        </p:nvSpPr>
        <p:spPr/>
        <p:txBody>
          <a:bodyPr/>
          <a:lstStyle/>
          <a:p>
            <a:r>
              <a:rPr lang="fr-FR"/>
              <a:t>16/05/2017</a:t>
            </a: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44BB1A5E-CAE2-3341-A442-353684C06191}" type="slidenum">
              <a:rPr lang="fr-FR" smtClean="0"/>
              <a:t>‹#›</a:t>
            </a:fld>
            <a:endParaRPr lang="fr-FR"/>
          </a:p>
        </p:txBody>
      </p:sp>
    </p:spTree>
    <p:extLst>
      <p:ext uri="{BB962C8B-B14F-4D97-AF65-F5344CB8AC3E}">
        <p14:creationId xmlns:p14="http://schemas.microsoft.com/office/powerpoint/2010/main" val="3651123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fr-FR"/>
          </a:p>
        </p:txBody>
      </p:sp>
      <p:sp>
        <p:nvSpPr>
          <p:cNvPr id="3" name="Espace réservé de la date 2"/>
          <p:cNvSpPr>
            <a:spLocks noGrp="1"/>
          </p:cNvSpPr>
          <p:nvPr>
            <p:ph type="dt" sz="half" idx="10"/>
          </p:nvPr>
        </p:nvSpPr>
        <p:spPr/>
        <p:txBody>
          <a:bodyPr/>
          <a:lstStyle/>
          <a:p>
            <a:r>
              <a:rPr lang="fr-FR"/>
              <a:t>16/05/2017</a:t>
            </a: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44BB1A5E-CAE2-3341-A442-353684C06191}" type="slidenum">
              <a:rPr lang="fr-FR" smtClean="0"/>
              <a:t>‹#›</a:t>
            </a:fld>
            <a:endParaRPr lang="fr-FR"/>
          </a:p>
        </p:txBody>
      </p:sp>
    </p:spTree>
    <p:extLst>
      <p:ext uri="{BB962C8B-B14F-4D97-AF65-F5344CB8AC3E}">
        <p14:creationId xmlns:p14="http://schemas.microsoft.com/office/powerpoint/2010/main" val="3450923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r>
              <a:rPr lang="fr-FR"/>
              <a:t>16/05/2017</a:t>
            </a: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44BB1A5E-CAE2-3341-A442-353684C06191}" type="slidenum">
              <a:rPr lang="fr-FR" smtClean="0"/>
              <a:t>‹#›</a:t>
            </a:fld>
            <a:endParaRPr lang="fr-FR"/>
          </a:p>
        </p:txBody>
      </p:sp>
    </p:spTree>
    <p:extLst>
      <p:ext uri="{BB962C8B-B14F-4D97-AF65-F5344CB8AC3E}">
        <p14:creationId xmlns:p14="http://schemas.microsoft.com/office/powerpoint/2010/main" val="1694352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342901" y="204787"/>
            <a:ext cx="2256235" cy="871538"/>
          </a:xfrm>
        </p:spPr>
        <p:txBody>
          <a:bodyPr anchor="b"/>
          <a:lstStyle>
            <a:lvl1pPr algn="l">
              <a:defRPr sz="1125" b="1"/>
            </a:lvl1pPr>
          </a:lstStyle>
          <a:p>
            <a:r>
              <a:rPr lang="nl-BE"/>
              <a:t>Cliquez et modifiez le titre</a:t>
            </a:r>
            <a:endParaRPr lang="fr-FR"/>
          </a:p>
        </p:txBody>
      </p:sp>
      <p:sp>
        <p:nvSpPr>
          <p:cNvPr id="3" name="Espace réservé du contenu 2"/>
          <p:cNvSpPr>
            <a:spLocks noGrp="1"/>
          </p:cNvSpPr>
          <p:nvPr>
            <p:ph idx="1"/>
          </p:nvPr>
        </p:nvSpPr>
        <p:spPr>
          <a:xfrm>
            <a:off x="2681287" y="204789"/>
            <a:ext cx="3833813" cy="4389835"/>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fr-FR"/>
          </a:p>
        </p:txBody>
      </p:sp>
      <p:sp>
        <p:nvSpPr>
          <p:cNvPr id="4" name="Espace réservé du texte 3"/>
          <p:cNvSpPr>
            <a:spLocks noGrp="1"/>
          </p:cNvSpPr>
          <p:nvPr>
            <p:ph type="body" sz="half" idx="2"/>
          </p:nvPr>
        </p:nvSpPr>
        <p:spPr>
          <a:xfrm>
            <a:off x="342901" y="1076327"/>
            <a:ext cx="2256235" cy="3518297"/>
          </a:xfrm>
        </p:spPr>
        <p:txBody>
          <a:bodyPr/>
          <a:lstStyle>
            <a:lvl1pPr marL="0" indent="0">
              <a:buNone/>
              <a:defRPr sz="788"/>
            </a:lvl1pPr>
            <a:lvl2pPr marL="257175" indent="0">
              <a:buNone/>
              <a:defRPr sz="675"/>
            </a:lvl2pPr>
            <a:lvl3pPr marL="514350" indent="0">
              <a:buNone/>
              <a:defRPr sz="563"/>
            </a:lvl3pPr>
            <a:lvl4pPr marL="771525" indent="0">
              <a:buNone/>
              <a:defRPr sz="506"/>
            </a:lvl4pPr>
            <a:lvl5pPr marL="1028700" indent="0">
              <a:buNone/>
              <a:defRPr sz="506"/>
            </a:lvl5pPr>
            <a:lvl6pPr marL="1285875" indent="0">
              <a:buNone/>
              <a:defRPr sz="506"/>
            </a:lvl6pPr>
            <a:lvl7pPr marL="1543050" indent="0">
              <a:buNone/>
              <a:defRPr sz="506"/>
            </a:lvl7pPr>
            <a:lvl8pPr marL="1800225" indent="0">
              <a:buNone/>
              <a:defRPr sz="506"/>
            </a:lvl8pPr>
            <a:lvl9pPr marL="2057400" indent="0">
              <a:buNone/>
              <a:defRPr sz="506"/>
            </a:lvl9pPr>
          </a:lstStyle>
          <a:p>
            <a:pPr lvl="0"/>
            <a:r>
              <a:rPr lang="nl-BE"/>
              <a:t>Cliquez pour modifier les styles du texte du masque</a:t>
            </a:r>
          </a:p>
        </p:txBody>
      </p:sp>
      <p:sp>
        <p:nvSpPr>
          <p:cNvPr id="5" name="Espace réservé de la date 4"/>
          <p:cNvSpPr>
            <a:spLocks noGrp="1"/>
          </p:cNvSpPr>
          <p:nvPr>
            <p:ph type="dt" sz="half" idx="10"/>
          </p:nvPr>
        </p:nvSpPr>
        <p:spPr/>
        <p:txBody>
          <a:bodyPr/>
          <a:lstStyle/>
          <a:p>
            <a:r>
              <a:rPr lang="fr-FR"/>
              <a:t>16/05/2017</a:t>
            </a: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4BB1A5E-CAE2-3341-A442-353684C06191}" type="slidenum">
              <a:rPr lang="fr-FR" smtClean="0"/>
              <a:t>‹#›</a:t>
            </a:fld>
            <a:endParaRPr lang="fr-FR"/>
          </a:p>
        </p:txBody>
      </p:sp>
    </p:spTree>
    <p:extLst>
      <p:ext uri="{BB962C8B-B14F-4D97-AF65-F5344CB8AC3E}">
        <p14:creationId xmlns:p14="http://schemas.microsoft.com/office/powerpoint/2010/main" val="20857557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344216" y="3600450"/>
            <a:ext cx="4114800" cy="425054"/>
          </a:xfrm>
        </p:spPr>
        <p:txBody>
          <a:bodyPr anchor="b"/>
          <a:lstStyle>
            <a:lvl1pPr algn="l">
              <a:defRPr sz="1125" b="1"/>
            </a:lvl1pPr>
          </a:lstStyle>
          <a:p>
            <a:r>
              <a:rPr lang="nl-BE"/>
              <a:t>Cliquez et modifiez le titre</a:t>
            </a:r>
            <a:endParaRPr lang="fr-FR"/>
          </a:p>
        </p:txBody>
      </p:sp>
      <p:sp>
        <p:nvSpPr>
          <p:cNvPr id="3" name="Espace réservé pour une image  2"/>
          <p:cNvSpPr>
            <a:spLocks noGrp="1"/>
          </p:cNvSpPr>
          <p:nvPr>
            <p:ph type="pic" idx="1"/>
          </p:nvPr>
        </p:nvSpPr>
        <p:spPr>
          <a:xfrm>
            <a:off x="1344216" y="459581"/>
            <a:ext cx="4114800" cy="3086100"/>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lang="nl-BE"/>
              <a:t>Faire glisser l'image vers l'espace réservé ou cliquer sur l'icône pour l'ajouter</a:t>
            </a:r>
            <a:endParaRPr lang="fr-FR"/>
          </a:p>
        </p:txBody>
      </p:sp>
      <p:sp>
        <p:nvSpPr>
          <p:cNvPr id="4" name="Espace réservé du texte 3"/>
          <p:cNvSpPr>
            <a:spLocks noGrp="1"/>
          </p:cNvSpPr>
          <p:nvPr>
            <p:ph type="body" sz="half" idx="2"/>
          </p:nvPr>
        </p:nvSpPr>
        <p:spPr>
          <a:xfrm>
            <a:off x="1344216" y="4025504"/>
            <a:ext cx="4114800" cy="603647"/>
          </a:xfrm>
        </p:spPr>
        <p:txBody>
          <a:bodyPr/>
          <a:lstStyle>
            <a:lvl1pPr marL="0" indent="0">
              <a:buNone/>
              <a:defRPr sz="788"/>
            </a:lvl1pPr>
            <a:lvl2pPr marL="257175" indent="0">
              <a:buNone/>
              <a:defRPr sz="675"/>
            </a:lvl2pPr>
            <a:lvl3pPr marL="514350" indent="0">
              <a:buNone/>
              <a:defRPr sz="563"/>
            </a:lvl3pPr>
            <a:lvl4pPr marL="771525" indent="0">
              <a:buNone/>
              <a:defRPr sz="506"/>
            </a:lvl4pPr>
            <a:lvl5pPr marL="1028700" indent="0">
              <a:buNone/>
              <a:defRPr sz="506"/>
            </a:lvl5pPr>
            <a:lvl6pPr marL="1285875" indent="0">
              <a:buNone/>
              <a:defRPr sz="506"/>
            </a:lvl6pPr>
            <a:lvl7pPr marL="1543050" indent="0">
              <a:buNone/>
              <a:defRPr sz="506"/>
            </a:lvl7pPr>
            <a:lvl8pPr marL="1800225" indent="0">
              <a:buNone/>
              <a:defRPr sz="506"/>
            </a:lvl8pPr>
            <a:lvl9pPr marL="2057400" indent="0">
              <a:buNone/>
              <a:defRPr sz="506"/>
            </a:lvl9pPr>
          </a:lstStyle>
          <a:p>
            <a:pPr lvl="0"/>
            <a:r>
              <a:rPr lang="nl-BE"/>
              <a:t>Cliquez pour modifier les styles du texte du masque</a:t>
            </a:r>
          </a:p>
        </p:txBody>
      </p:sp>
      <p:sp>
        <p:nvSpPr>
          <p:cNvPr id="5" name="Espace réservé de la date 4"/>
          <p:cNvSpPr>
            <a:spLocks noGrp="1"/>
          </p:cNvSpPr>
          <p:nvPr>
            <p:ph type="dt" sz="half" idx="10"/>
          </p:nvPr>
        </p:nvSpPr>
        <p:spPr/>
        <p:txBody>
          <a:bodyPr/>
          <a:lstStyle/>
          <a:p>
            <a:r>
              <a:rPr lang="fr-FR"/>
              <a:t>16/05/2017</a:t>
            </a: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4BB1A5E-CAE2-3341-A442-353684C06191}" type="slidenum">
              <a:rPr lang="fr-FR" smtClean="0"/>
              <a:t>‹#›</a:t>
            </a:fld>
            <a:endParaRPr lang="fr-FR"/>
          </a:p>
        </p:txBody>
      </p:sp>
    </p:spTree>
    <p:extLst>
      <p:ext uri="{BB962C8B-B14F-4D97-AF65-F5344CB8AC3E}">
        <p14:creationId xmlns:p14="http://schemas.microsoft.com/office/powerpoint/2010/main" val="111304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Image 9"/>
          <p:cNvPicPr>
            <a:picLocks noChangeAspect="1"/>
          </p:cNvPicPr>
          <p:nvPr userDrawn="1"/>
        </p:nvPicPr>
        <p:blipFill rotWithShape="1">
          <a:blip r:embed="rId13">
            <a:extLst>
              <a:ext uri="{28A0092B-C50C-407E-A947-70E740481C1C}">
                <a14:useLocalDpi xmlns:a14="http://schemas.microsoft.com/office/drawing/2010/main" val="0"/>
              </a:ext>
            </a:extLst>
          </a:blip>
          <a:srcRect l="14247" t="21235" r="15068" b="22326"/>
          <a:stretch/>
        </p:blipFill>
        <p:spPr>
          <a:xfrm>
            <a:off x="0" y="1020"/>
            <a:ext cx="1594022" cy="1272746"/>
          </a:xfrm>
          <a:prstGeom prst="rect">
            <a:avLst/>
          </a:prstGeom>
        </p:spPr>
      </p:pic>
      <p:sp>
        <p:nvSpPr>
          <p:cNvPr id="2" name="Espace réservé du titre 1"/>
          <p:cNvSpPr>
            <a:spLocks noGrp="1"/>
          </p:cNvSpPr>
          <p:nvPr>
            <p:ph type="title"/>
          </p:nvPr>
        </p:nvSpPr>
        <p:spPr>
          <a:xfrm>
            <a:off x="342900" y="205979"/>
            <a:ext cx="6172200" cy="857250"/>
          </a:xfrm>
          <a:prstGeom prst="rect">
            <a:avLst/>
          </a:prstGeom>
        </p:spPr>
        <p:txBody>
          <a:bodyPr vert="horz" lIns="91440" tIns="45720" rIns="91440" bIns="45720" rtlCol="0" anchor="ctr">
            <a:normAutofit/>
          </a:bodyPr>
          <a:lstStyle/>
          <a:p>
            <a:r>
              <a:rPr lang="nl-BE"/>
              <a:t>Cliquez et modifiez le titre</a:t>
            </a:r>
            <a:endParaRPr lang="fr-FR"/>
          </a:p>
        </p:txBody>
      </p:sp>
      <p:sp>
        <p:nvSpPr>
          <p:cNvPr id="3" name="Espace réservé du texte 2"/>
          <p:cNvSpPr>
            <a:spLocks noGrp="1"/>
          </p:cNvSpPr>
          <p:nvPr>
            <p:ph type="body" idx="1"/>
          </p:nvPr>
        </p:nvSpPr>
        <p:spPr>
          <a:xfrm>
            <a:off x="342900" y="1200151"/>
            <a:ext cx="6172200" cy="3394472"/>
          </a:xfrm>
          <a:prstGeom prst="rect">
            <a:avLst/>
          </a:prstGeom>
        </p:spPr>
        <p:txBody>
          <a:bodyPr vert="horz" lIns="91440" tIns="45720" rIns="91440" bIns="45720" rtlCol="0">
            <a:normAutofit/>
          </a:body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fr-FR"/>
          </a:p>
        </p:txBody>
      </p:sp>
      <p:sp>
        <p:nvSpPr>
          <p:cNvPr id="4" name="Espace réservé de la date 3"/>
          <p:cNvSpPr>
            <a:spLocks noGrp="1"/>
          </p:cNvSpPr>
          <p:nvPr>
            <p:ph type="dt" sz="half" idx="2"/>
          </p:nvPr>
        </p:nvSpPr>
        <p:spPr>
          <a:xfrm>
            <a:off x="342900" y="4767263"/>
            <a:ext cx="1600200" cy="273844"/>
          </a:xfrm>
          <a:prstGeom prst="rect">
            <a:avLst/>
          </a:prstGeom>
        </p:spPr>
        <p:txBody>
          <a:bodyPr vert="horz" lIns="91440" tIns="45720" rIns="91440" bIns="45720" rtlCol="0" anchor="ctr"/>
          <a:lstStyle>
            <a:lvl1pPr algn="l">
              <a:defRPr sz="675">
                <a:solidFill>
                  <a:schemeClr val="tx1">
                    <a:tint val="75000"/>
                  </a:schemeClr>
                </a:solidFill>
              </a:defRPr>
            </a:lvl1pPr>
          </a:lstStyle>
          <a:p>
            <a:r>
              <a:rPr lang="fr-FR"/>
              <a:t>16/05/2017</a:t>
            </a:r>
          </a:p>
        </p:txBody>
      </p:sp>
      <p:sp>
        <p:nvSpPr>
          <p:cNvPr id="5" name="Espace réservé du pied de page 4"/>
          <p:cNvSpPr>
            <a:spLocks noGrp="1"/>
          </p:cNvSpPr>
          <p:nvPr>
            <p:ph type="ftr" sz="quarter" idx="3"/>
          </p:nvPr>
        </p:nvSpPr>
        <p:spPr>
          <a:xfrm>
            <a:off x="2343150" y="4767263"/>
            <a:ext cx="2171700" cy="273844"/>
          </a:xfrm>
          <a:prstGeom prst="rect">
            <a:avLst/>
          </a:prstGeom>
        </p:spPr>
        <p:txBody>
          <a:bodyPr vert="horz" lIns="91440" tIns="45720" rIns="91440" bIns="45720" rtlCol="0" anchor="ctr"/>
          <a:lstStyle>
            <a:lvl1pPr algn="ctr">
              <a:defRPr sz="675">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4914900" y="4767263"/>
            <a:ext cx="1600200"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44BB1A5E-CAE2-3341-A442-353684C06191}" type="slidenum">
              <a:rPr lang="fr-FR" smtClean="0"/>
              <a:t>‹#›</a:t>
            </a:fld>
            <a:endParaRPr lang="fr-FR"/>
          </a:p>
        </p:txBody>
      </p:sp>
      <p:pic>
        <p:nvPicPr>
          <p:cNvPr id="11" name="Image 10"/>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5630934" y="4520487"/>
            <a:ext cx="1227066" cy="628846"/>
          </a:xfrm>
          <a:prstGeom prst="rect">
            <a:avLst/>
          </a:prstGeom>
        </p:spPr>
      </p:pic>
      <p:sp>
        <p:nvSpPr>
          <p:cNvPr id="12" name="Rectangle 11"/>
          <p:cNvSpPr/>
          <p:nvPr userDrawn="1"/>
        </p:nvSpPr>
        <p:spPr>
          <a:xfrm>
            <a:off x="5781003" y="674"/>
            <a:ext cx="926927" cy="100208"/>
          </a:xfrm>
          <a:prstGeom prst="rect">
            <a:avLst/>
          </a:prstGeom>
          <a:solidFill>
            <a:srgbClr val="0043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13" name="Image 12"/>
          <p:cNvPicPr>
            <a:picLocks noChangeAspect="1"/>
          </p:cNvPicPr>
          <p:nvPr userDrawn="1"/>
        </p:nvPicPr>
        <p:blipFill rotWithShape="1">
          <a:blip r:embed="rId15">
            <a:extLst>
              <a:ext uri="{28A0092B-C50C-407E-A947-70E740481C1C}">
                <a14:useLocalDpi xmlns:a14="http://schemas.microsoft.com/office/drawing/2010/main" val="0"/>
              </a:ext>
            </a:extLst>
          </a:blip>
          <a:srcRect l="4291"/>
          <a:stretch/>
        </p:blipFill>
        <p:spPr>
          <a:xfrm>
            <a:off x="5772859" y="33853"/>
            <a:ext cx="935071" cy="571226"/>
          </a:xfrm>
          <a:prstGeom prst="rect">
            <a:avLst/>
          </a:prstGeom>
        </p:spPr>
      </p:pic>
    </p:spTree>
    <p:extLst>
      <p:ext uri="{BB962C8B-B14F-4D97-AF65-F5344CB8AC3E}">
        <p14:creationId xmlns:p14="http://schemas.microsoft.com/office/powerpoint/2010/main" val="32697170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257175" rtl="0" eaLnBrk="1" latinLnBrk="0" hangingPunct="1">
        <a:spcBef>
          <a:spcPct val="0"/>
        </a:spcBef>
        <a:buNone/>
        <a:defRPr sz="2475" kern="1200">
          <a:solidFill>
            <a:schemeClr val="tx1"/>
          </a:solidFill>
          <a:latin typeface="+mj-lt"/>
          <a:ea typeface="+mj-ea"/>
          <a:cs typeface="+mj-cs"/>
        </a:defRPr>
      </a:lvl1pPr>
    </p:titleStyle>
    <p:bodyStyle>
      <a:lvl1pPr marL="192881" indent="-192881" algn="l" defTabSz="257175" rtl="0" eaLnBrk="1" latinLnBrk="0" hangingPunct="1">
        <a:spcBef>
          <a:spcPct val="20000"/>
        </a:spcBef>
        <a:buFont typeface="Arial"/>
        <a:buChar char="•"/>
        <a:defRPr sz="1800" kern="1200">
          <a:solidFill>
            <a:schemeClr val="tx1"/>
          </a:solidFill>
          <a:latin typeface="+mn-lt"/>
          <a:ea typeface="+mn-ea"/>
          <a:cs typeface="+mn-cs"/>
        </a:defRPr>
      </a:lvl1pPr>
      <a:lvl2pPr marL="417910" indent="-160735" algn="l" defTabSz="257175" rtl="0" eaLnBrk="1" latinLnBrk="0" hangingPunct="1">
        <a:spcBef>
          <a:spcPct val="20000"/>
        </a:spcBef>
        <a:buFont typeface="Arial"/>
        <a:buChar char="–"/>
        <a:defRPr sz="1575" kern="1200">
          <a:solidFill>
            <a:schemeClr val="tx1"/>
          </a:solidFill>
          <a:latin typeface="+mn-lt"/>
          <a:ea typeface="+mn-ea"/>
          <a:cs typeface="+mn-cs"/>
        </a:defRPr>
      </a:lvl2pPr>
      <a:lvl3pPr marL="642938" indent="-128588" algn="l" defTabSz="257175" rtl="0" eaLnBrk="1" latinLnBrk="0" hangingPunct="1">
        <a:spcBef>
          <a:spcPct val="20000"/>
        </a:spcBef>
        <a:buFont typeface="Arial"/>
        <a:buChar char="•"/>
        <a:defRPr sz="1350" kern="1200">
          <a:solidFill>
            <a:schemeClr val="tx1"/>
          </a:solidFill>
          <a:latin typeface="+mn-lt"/>
          <a:ea typeface="+mn-ea"/>
          <a:cs typeface="+mn-cs"/>
        </a:defRPr>
      </a:lvl3pPr>
      <a:lvl4pPr marL="900113" indent="-128588" algn="l" defTabSz="257175" rtl="0" eaLnBrk="1" latinLnBrk="0" hangingPunct="1">
        <a:spcBef>
          <a:spcPct val="20000"/>
        </a:spcBef>
        <a:buFont typeface="Arial"/>
        <a:buChar char="–"/>
        <a:defRPr sz="1125" kern="1200">
          <a:solidFill>
            <a:schemeClr val="tx1"/>
          </a:solidFill>
          <a:latin typeface="+mn-lt"/>
          <a:ea typeface="+mn-ea"/>
          <a:cs typeface="+mn-cs"/>
        </a:defRPr>
      </a:lvl4pPr>
      <a:lvl5pPr marL="1157288" indent="-128588" algn="l" defTabSz="257175" rtl="0" eaLnBrk="1" latinLnBrk="0" hangingPunct="1">
        <a:spcBef>
          <a:spcPct val="20000"/>
        </a:spcBef>
        <a:buFont typeface="Arial"/>
        <a:buChar char="»"/>
        <a:defRPr sz="1125" kern="1200">
          <a:solidFill>
            <a:schemeClr val="tx1"/>
          </a:solidFill>
          <a:latin typeface="+mn-lt"/>
          <a:ea typeface="+mn-ea"/>
          <a:cs typeface="+mn-cs"/>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p:bodyStyle>
    <p:otherStyle>
      <a:defPPr>
        <a:defRPr lang="fr-FR"/>
      </a:defPPr>
      <a:lvl1pPr marL="0" algn="l" defTabSz="257175" rtl="0" eaLnBrk="1" latinLnBrk="0" hangingPunct="1">
        <a:defRPr sz="1013" kern="1200">
          <a:solidFill>
            <a:schemeClr val="tx1"/>
          </a:solidFill>
          <a:latin typeface="+mn-lt"/>
          <a:ea typeface="+mn-ea"/>
          <a:cs typeface="+mn-cs"/>
        </a:defRPr>
      </a:lvl1pPr>
      <a:lvl2pPr marL="257175" algn="l" defTabSz="257175" rtl="0" eaLnBrk="1" latinLnBrk="0" hangingPunct="1">
        <a:defRPr sz="1013" kern="1200">
          <a:solidFill>
            <a:schemeClr val="tx1"/>
          </a:solidFill>
          <a:latin typeface="+mn-lt"/>
          <a:ea typeface="+mn-ea"/>
          <a:cs typeface="+mn-cs"/>
        </a:defRPr>
      </a:lvl2pPr>
      <a:lvl3pPr marL="514350" algn="l" defTabSz="257175" rtl="0" eaLnBrk="1" latinLnBrk="0" hangingPunct="1">
        <a:defRPr sz="1013" kern="1200">
          <a:solidFill>
            <a:schemeClr val="tx1"/>
          </a:solidFill>
          <a:latin typeface="+mn-lt"/>
          <a:ea typeface="+mn-ea"/>
          <a:cs typeface="+mn-cs"/>
        </a:defRPr>
      </a:lvl3pPr>
      <a:lvl4pPr marL="771525" algn="l" defTabSz="257175" rtl="0" eaLnBrk="1" latinLnBrk="0" hangingPunct="1">
        <a:defRPr sz="1013" kern="1200">
          <a:solidFill>
            <a:schemeClr val="tx1"/>
          </a:solidFill>
          <a:latin typeface="+mn-lt"/>
          <a:ea typeface="+mn-ea"/>
          <a:cs typeface="+mn-cs"/>
        </a:defRPr>
      </a:lvl4pPr>
      <a:lvl5pPr marL="1028700" algn="l" defTabSz="257175" rtl="0" eaLnBrk="1" latinLnBrk="0" hangingPunct="1">
        <a:defRPr sz="1013" kern="1200">
          <a:solidFill>
            <a:schemeClr val="tx1"/>
          </a:solidFill>
          <a:latin typeface="+mn-lt"/>
          <a:ea typeface="+mn-ea"/>
          <a:cs typeface="+mn-cs"/>
        </a:defRPr>
      </a:lvl5pPr>
      <a:lvl6pPr marL="1285875" algn="l" defTabSz="257175" rtl="0" eaLnBrk="1" latinLnBrk="0" hangingPunct="1">
        <a:defRPr sz="1013" kern="1200">
          <a:solidFill>
            <a:schemeClr val="tx1"/>
          </a:solidFill>
          <a:latin typeface="+mn-lt"/>
          <a:ea typeface="+mn-ea"/>
          <a:cs typeface="+mn-cs"/>
        </a:defRPr>
      </a:lvl6pPr>
      <a:lvl7pPr marL="1543050" algn="l" defTabSz="257175" rtl="0" eaLnBrk="1" latinLnBrk="0" hangingPunct="1">
        <a:defRPr sz="1013" kern="1200">
          <a:solidFill>
            <a:schemeClr val="tx1"/>
          </a:solidFill>
          <a:latin typeface="+mn-lt"/>
          <a:ea typeface="+mn-ea"/>
          <a:cs typeface="+mn-cs"/>
        </a:defRPr>
      </a:lvl7pPr>
      <a:lvl8pPr marL="1800225" algn="l" defTabSz="257175" rtl="0" eaLnBrk="1" latinLnBrk="0" hangingPunct="1">
        <a:defRPr sz="1013" kern="1200">
          <a:solidFill>
            <a:schemeClr val="tx1"/>
          </a:solidFill>
          <a:latin typeface="+mn-lt"/>
          <a:ea typeface="+mn-ea"/>
          <a:cs typeface="+mn-cs"/>
        </a:defRPr>
      </a:lvl8pPr>
      <a:lvl9pPr marL="2057400" algn="l" defTabSz="257175"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43.jpeg"/></Relationships>
</file>

<file path=ppt/slides/_rels/slide3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2.sv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jpe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gif"/><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521463" y="77509"/>
            <a:ext cx="5829300" cy="1102519"/>
          </a:xfrm>
        </p:spPr>
        <p:txBody>
          <a:bodyPr>
            <a:normAutofit/>
          </a:bodyPr>
          <a:lstStyle/>
          <a:p>
            <a:pPr algn="ctr"/>
            <a:r>
              <a:rPr lang="en-US" sz="3600" dirty="0" err="1"/>
              <a:t>Scanbook</a:t>
            </a:r>
            <a:r>
              <a:rPr lang="en-US" sz="3600" dirty="0"/>
              <a:t> project</a:t>
            </a:r>
          </a:p>
        </p:txBody>
      </p:sp>
      <p:sp>
        <p:nvSpPr>
          <p:cNvPr id="3" name="Sous-titre 2"/>
          <p:cNvSpPr>
            <a:spLocks noGrp="1"/>
          </p:cNvSpPr>
          <p:nvPr>
            <p:ph type="subTitle" idx="1"/>
          </p:nvPr>
        </p:nvSpPr>
        <p:spPr>
          <a:xfrm>
            <a:off x="394238" y="4189768"/>
            <a:ext cx="5829300" cy="374280"/>
          </a:xfrm>
        </p:spPr>
        <p:txBody>
          <a:bodyPr/>
          <a:lstStyle/>
          <a:p>
            <a:pPr algn="ctr"/>
            <a:r>
              <a:rPr lang="en-US" dirty="0">
                <a:solidFill>
                  <a:schemeClr val="tx1"/>
                </a:solidFill>
              </a:rPr>
              <a:t>Wesley </a:t>
            </a:r>
            <a:r>
              <a:rPr lang="en-US" dirty="0" err="1">
                <a:solidFill>
                  <a:schemeClr val="tx1"/>
                </a:solidFill>
              </a:rPr>
              <a:t>Estievenart</a:t>
            </a:r>
            <a:r>
              <a:rPr lang="en-US" dirty="0">
                <a:solidFill>
                  <a:schemeClr val="tx1"/>
                </a:solidFill>
              </a:rPr>
              <a:t> – Thomas Herpoel – Michael </a:t>
            </a:r>
            <a:r>
              <a:rPr lang="en-US" dirty="0" err="1">
                <a:solidFill>
                  <a:schemeClr val="tx1"/>
                </a:solidFill>
              </a:rPr>
              <a:t>Manzella</a:t>
            </a:r>
            <a:endParaRPr lang="en-US" dirty="0">
              <a:solidFill>
                <a:schemeClr val="tx1"/>
              </a:solidFill>
            </a:endParaRPr>
          </a:p>
        </p:txBody>
      </p:sp>
      <p:sp>
        <p:nvSpPr>
          <p:cNvPr id="8" name="Espace réservé de la date 7"/>
          <p:cNvSpPr>
            <a:spLocks noGrp="1"/>
          </p:cNvSpPr>
          <p:nvPr>
            <p:ph type="dt" sz="half" idx="10"/>
          </p:nvPr>
        </p:nvSpPr>
        <p:spPr>
          <a:xfrm>
            <a:off x="276996" y="4767263"/>
            <a:ext cx="975154" cy="273844"/>
          </a:xfrm>
        </p:spPr>
        <p:txBody>
          <a:bodyPr/>
          <a:lstStyle/>
          <a:p>
            <a:r>
              <a:rPr lang="en-US" sz="1050" b="1">
                <a:solidFill>
                  <a:schemeClr val="tx1"/>
                </a:solidFill>
              </a:rPr>
              <a:t>16/05/2017</a:t>
            </a:r>
          </a:p>
        </p:txBody>
      </p:sp>
      <p:pic>
        <p:nvPicPr>
          <p:cNvPr id="6" name="Picture 34" descr="C:\Users\Thomas\AppData\Local\Microsoft\Windows\INetCache\Content.Word\rendu_face.png"/>
          <p:cNvPicPr/>
          <p:nvPr/>
        </p:nvPicPr>
        <p:blipFill rotWithShape="1">
          <a:blip r:embed="rId3" cstate="print">
            <a:extLst>
              <a:ext uri="{28A0092B-C50C-407E-A947-70E740481C1C}">
                <a14:useLocalDpi xmlns:a14="http://schemas.microsoft.com/office/drawing/2010/main" val="0"/>
              </a:ext>
            </a:extLst>
          </a:blip>
          <a:srcRect l="35229" t="6603" r="28188" b="7871"/>
          <a:stretch/>
        </p:blipFill>
        <p:spPr bwMode="auto">
          <a:xfrm>
            <a:off x="2176908" y="1453633"/>
            <a:ext cx="2518410" cy="246253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842512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err="1"/>
              <a:t>Development</a:t>
            </a:r>
            <a:r>
              <a:rPr lang="fr-BE" dirty="0"/>
              <a:t> : </a:t>
            </a:r>
            <a:r>
              <a:rPr lang="fr-BE" dirty="0" err="1"/>
              <a:t>Mechanics</a:t>
            </a:r>
            <a:br>
              <a:rPr lang="fr-BE" dirty="0"/>
            </a:br>
            <a:r>
              <a:rPr lang="fr-BE" dirty="0"/>
              <a:t>Down position </a:t>
            </a:r>
            <a:r>
              <a:rPr lang="fr-BE" dirty="0" err="1"/>
              <a:t>detection</a:t>
            </a:r>
            <a:endParaRPr lang="fr-BE" dirty="0"/>
          </a:p>
        </p:txBody>
      </p:sp>
      <p:pic>
        <p:nvPicPr>
          <p:cNvPr id="10" name="Picture 68"/>
          <p:cNvPicPr/>
          <p:nvPr/>
        </p:nvPicPr>
        <p:blipFill>
          <a:blip r:embed="rId3" cstate="print">
            <a:extLst>
              <a:ext uri="{28A0092B-C50C-407E-A947-70E740481C1C}">
                <a14:useLocalDpi xmlns:a14="http://schemas.microsoft.com/office/drawing/2010/main" val="0"/>
              </a:ext>
            </a:extLst>
          </a:blip>
          <a:stretch>
            <a:fillRect/>
          </a:stretch>
        </p:blipFill>
        <p:spPr bwMode="auto">
          <a:xfrm>
            <a:off x="4631764" y="1721049"/>
            <a:ext cx="1391285" cy="2388393"/>
          </a:xfrm>
          <a:prstGeom prst="rect">
            <a:avLst/>
          </a:prstGeom>
          <a:noFill/>
          <a:ln>
            <a:noFill/>
          </a:ln>
        </p:spPr>
      </p:pic>
      <p:sp>
        <p:nvSpPr>
          <p:cNvPr id="13"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10</a:t>
            </a:fld>
            <a:endParaRPr lang="fr-FR" sz="1100" b="1" dirty="0">
              <a:solidFill>
                <a:schemeClr val="tx1"/>
              </a:solidFill>
            </a:endParaRPr>
          </a:p>
        </p:txBody>
      </p:sp>
      <p:sp>
        <p:nvSpPr>
          <p:cNvPr id="3" name="TextBox 2"/>
          <p:cNvSpPr txBox="1"/>
          <p:nvPr/>
        </p:nvSpPr>
        <p:spPr>
          <a:xfrm>
            <a:off x="477078" y="1721049"/>
            <a:ext cx="4047213" cy="2062103"/>
          </a:xfrm>
          <a:prstGeom prst="rect">
            <a:avLst/>
          </a:prstGeom>
          <a:noFill/>
        </p:spPr>
        <p:txBody>
          <a:bodyPr wrap="square" rtlCol="0">
            <a:spAutoFit/>
          </a:bodyPr>
          <a:lstStyle/>
          <a:p>
            <a:pPr marL="285750" indent="-285750">
              <a:buFont typeface="Arial" panose="020B0604020202020204" pitchFamily="34" charset="0"/>
              <a:buChar char="•"/>
            </a:pPr>
            <a:r>
              <a:rPr lang="en-US" sz="1600" dirty="0"/>
              <a:t>Two-part system</a:t>
            </a:r>
          </a:p>
          <a:p>
            <a:pPr marL="742950" lvl="1" indent="-285750">
              <a:buFont typeface="Wingdings" panose="05000000000000000000" pitchFamily="2" charset="2"/>
              <a:buChar char="§"/>
            </a:pPr>
            <a:r>
              <a:rPr lang="en-US" sz="1600" dirty="0"/>
              <a:t>One fixed to the motorization’s belt</a:t>
            </a:r>
          </a:p>
          <a:p>
            <a:pPr marL="742950" lvl="1" indent="-285750">
              <a:buFont typeface="Wingdings" panose="05000000000000000000" pitchFamily="2" charset="2"/>
              <a:buChar char="§"/>
            </a:pPr>
            <a:r>
              <a:rPr lang="en-US" sz="1600" dirty="0"/>
              <a:t>One fixed to the glasses</a:t>
            </a:r>
          </a:p>
          <a:p>
            <a:pPr lvl="1"/>
            <a:endParaRPr lang="en-US" sz="1600" dirty="0"/>
          </a:p>
          <a:p>
            <a:pPr marL="285750" indent="-285750">
              <a:buFont typeface="Arial" panose="020B0604020202020204" pitchFamily="34" charset="0"/>
              <a:buChar char="•"/>
            </a:pPr>
            <a:r>
              <a:rPr lang="en-US" sz="1600" dirty="0"/>
              <a:t>One micro switch in between</a:t>
            </a:r>
          </a:p>
          <a:p>
            <a:endParaRPr lang="en-US" sz="1600" dirty="0"/>
          </a:p>
          <a:p>
            <a:pPr marL="285750" indent="-285750">
              <a:buFont typeface="Arial" panose="020B0604020202020204" pitchFamily="34" charset="0"/>
              <a:buChar char="•"/>
            </a:pPr>
            <a:r>
              <a:rPr lang="en-US" sz="1600" dirty="0"/>
              <a:t>When the glasses hit an obstacle (book)</a:t>
            </a:r>
          </a:p>
          <a:p>
            <a:pPr marL="742950" lvl="1" indent="-285750">
              <a:buFont typeface="Wingdings" panose="05000000000000000000" pitchFamily="2" charset="2"/>
              <a:buChar char="Ø"/>
            </a:pPr>
            <a:r>
              <a:rPr lang="en-US" sz="1600" dirty="0"/>
              <a:t>The micro switch triggers</a:t>
            </a:r>
          </a:p>
        </p:txBody>
      </p:sp>
    </p:spTree>
    <p:extLst>
      <p:ext uri="{BB962C8B-B14F-4D97-AF65-F5344CB8AC3E}">
        <p14:creationId xmlns:p14="http://schemas.microsoft.com/office/powerpoint/2010/main" val="3753953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42900" y="205979"/>
            <a:ext cx="6172200" cy="857250"/>
          </a:xfrm>
        </p:spPr>
        <p:txBody>
          <a:bodyPr/>
          <a:lstStyle/>
          <a:p>
            <a:r>
              <a:rPr lang="en-US" dirty="0"/>
              <a:t>Development : Mechanics</a:t>
            </a:r>
            <a:br>
              <a:rPr lang="en-US" dirty="0"/>
            </a:br>
            <a:r>
              <a:rPr lang="en-US" dirty="0"/>
              <a:t>Many other parts…</a:t>
            </a:r>
          </a:p>
        </p:txBody>
      </p:sp>
      <p:sp>
        <p:nvSpPr>
          <p:cNvPr id="13"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11</a:t>
            </a:fld>
            <a:endParaRPr lang="fr-FR" sz="1100" b="1" dirty="0">
              <a:solidFill>
                <a:schemeClr val="tx1"/>
              </a:solidFill>
            </a:endParaRPr>
          </a:p>
        </p:txBody>
      </p:sp>
      <p:pic>
        <p:nvPicPr>
          <p:cNvPr id="7" name="Picture 6"/>
          <p:cNvPicPr>
            <a:picLocks noChangeAspect="1"/>
          </p:cNvPicPr>
          <p:nvPr/>
        </p:nvPicPr>
        <p:blipFill>
          <a:blip r:embed="rId3"/>
          <a:stretch>
            <a:fillRect/>
          </a:stretch>
        </p:blipFill>
        <p:spPr>
          <a:xfrm>
            <a:off x="3346161" y="2804472"/>
            <a:ext cx="2028883" cy="1836962"/>
          </a:xfrm>
          <a:prstGeom prst="rect">
            <a:avLst/>
          </a:prstGeom>
        </p:spPr>
      </p:pic>
      <p:pic>
        <p:nvPicPr>
          <p:cNvPr id="9" name="Picture 8"/>
          <p:cNvPicPr>
            <a:picLocks noChangeAspect="1"/>
          </p:cNvPicPr>
          <p:nvPr/>
        </p:nvPicPr>
        <p:blipFill>
          <a:blip r:embed="rId4"/>
          <a:stretch>
            <a:fillRect/>
          </a:stretch>
        </p:blipFill>
        <p:spPr>
          <a:xfrm>
            <a:off x="675503" y="1416287"/>
            <a:ext cx="2399928" cy="2997917"/>
          </a:xfrm>
          <a:prstGeom prst="rect">
            <a:avLst/>
          </a:prstGeom>
        </p:spPr>
      </p:pic>
      <p:pic>
        <p:nvPicPr>
          <p:cNvPr id="5" name="Picture 4"/>
          <p:cNvPicPr>
            <a:picLocks noChangeAspect="1"/>
          </p:cNvPicPr>
          <p:nvPr/>
        </p:nvPicPr>
        <p:blipFill>
          <a:blip r:embed="rId5"/>
          <a:stretch>
            <a:fillRect/>
          </a:stretch>
        </p:blipFill>
        <p:spPr>
          <a:xfrm>
            <a:off x="4754880" y="1209401"/>
            <a:ext cx="1450848" cy="1832094"/>
          </a:xfrm>
          <a:prstGeom prst="rect">
            <a:avLst/>
          </a:prstGeom>
        </p:spPr>
      </p:pic>
    </p:spTree>
    <p:extLst>
      <p:ext uri="{BB962C8B-B14F-4D97-AF65-F5344CB8AC3E}">
        <p14:creationId xmlns:p14="http://schemas.microsoft.com/office/powerpoint/2010/main" val="1478882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err="1"/>
              <a:t>Development</a:t>
            </a:r>
            <a:endParaRPr lang="fr-BE" dirty="0"/>
          </a:p>
        </p:txBody>
      </p:sp>
      <p:sp>
        <p:nvSpPr>
          <p:cNvPr id="3" name="Espace réservé du contenu 2"/>
          <p:cNvSpPr>
            <a:spLocks noGrp="1"/>
          </p:cNvSpPr>
          <p:nvPr>
            <p:ph idx="1"/>
          </p:nvPr>
        </p:nvSpPr>
        <p:spPr>
          <a:xfrm>
            <a:off x="342900" y="1406101"/>
            <a:ext cx="6172200" cy="1847849"/>
          </a:xfrm>
        </p:spPr>
        <p:txBody>
          <a:bodyPr/>
          <a:lstStyle/>
          <a:p>
            <a:r>
              <a:rPr lang="en-US" dirty="0"/>
              <a:t>Mechanics</a:t>
            </a:r>
          </a:p>
          <a:p>
            <a:pPr>
              <a:buFont typeface="Wingdings" pitchFamily="2" charset="2"/>
              <a:buChar char="Ø"/>
            </a:pPr>
            <a:r>
              <a:rPr lang="en-US" dirty="0"/>
              <a:t>Electronics</a:t>
            </a:r>
          </a:p>
          <a:p>
            <a:r>
              <a:rPr lang="en-US" dirty="0"/>
              <a:t>Software</a:t>
            </a:r>
          </a:p>
          <a:p>
            <a:pPr lvl="1"/>
            <a:r>
              <a:rPr lang="en-US" dirty="0"/>
              <a:t>Image processing</a:t>
            </a:r>
          </a:p>
          <a:p>
            <a:pPr lvl="1"/>
            <a:r>
              <a:rPr lang="en-US" dirty="0"/>
              <a:t>Control</a:t>
            </a:r>
          </a:p>
        </p:txBody>
      </p:sp>
      <p:sp>
        <p:nvSpPr>
          <p:cNvPr id="7"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12</a:t>
            </a:fld>
            <a:endParaRPr lang="fr-FR" sz="1100" b="1" dirty="0">
              <a:solidFill>
                <a:schemeClr val="tx1"/>
              </a:solidFill>
            </a:endParaRPr>
          </a:p>
        </p:txBody>
      </p:sp>
    </p:spTree>
    <p:extLst>
      <p:ext uri="{BB962C8B-B14F-4D97-AF65-F5344CB8AC3E}">
        <p14:creationId xmlns:p14="http://schemas.microsoft.com/office/powerpoint/2010/main" val="196099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err="1"/>
              <a:t>Development</a:t>
            </a:r>
            <a:r>
              <a:rPr lang="fr-BE" dirty="0"/>
              <a:t> : Electronics</a:t>
            </a:r>
            <a:br>
              <a:rPr lang="fr-BE" dirty="0"/>
            </a:br>
            <a:r>
              <a:rPr lang="fr-BE" dirty="0" err="1"/>
              <a:t>Motor</a:t>
            </a:r>
            <a:r>
              <a:rPr lang="fr-BE" dirty="0"/>
              <a:t> driver issue</a:t>
            </a:r>
          </a:p>
        </p:txBody>
      </p:sp>
      <p:sp>
        <p:nvSpPr>
          <p:cNvPr id="10"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13</a:t>
            </a:fld>
            <a:endParaRPr lang="fr-FR" sz="1100" b="1" dirty="0">
              <a:solidFill>
                <a:schemeClr val="tx1"/>
              </a:solidFill>
            </a:endParaRPr>
          </a:p>
        </p:txBody>
      </p:sp>
      <p:pic>
        <p:nvPicPr>
          <p:cNvPr id="6" name="Picture 5"/>
          <p:cNvPicPr>
            <a:picLocks noChangeAspect="1"/>
          </p:cNvPicPr>
          <p:nvPr/>
        </p:nvPicPr>
        <p:blipFill>
          <a:blip r:embed="rId3"/>
          <a:stretch>
            <a:fillRect/>
          </a:stretch>
        </p:blipFill>
        <p:spPr>
          <a:xfrm>
            <a:off x="3618690" y="1799699"/>
            <a:ext cx="3037109" cy="2297896"/>
          </a:xfrm>
          <a:prstGeom prst="rect">
            <a:avLst/>
          </a:prstGeom>
        </p:spPr>
      </p:pic>
      <p:sp>
        <p:nvSpPr>
          <p:cNvPr id="11" name="TextBox 10"/>
          <p:cNvSpPr txBox="1"/>
          <p:nvPr/>
        </p:nvSpPr>
        <p:spPr>
          <a:xfrm>
            <a:off x="342900" y="1543050"/>
            <a:ext cx="2978150" cy="2554545"/>
          </a:xfrm>
          <a:prstGeom prst="rect">
            <a:avLst/>
          </a:prstGeom>
          <a:noFill/>
        </p:spPr>
        <p:txBody>
          <a:bodyPr wrap="square" rtlCol="0">
            <a:spAutoFit/>
          </a:bodyPr>
          <a:lstStyle/>
          <a:p>
            <a:r>
              <a:rPr lang="en-US" sz="1600" dirty="0"/>
              <a:t>When motor disabled : </a:t>
            </a:r>
          </a:p>
          <a:p>
            <a:pPr marL="285750" indent="-285750">
              <a:buFont typeface="Arial" panose="020B0604020202020204" pitchFamily="34" charset="0"/>
              <a:buChar char="•"/>
            </a:pPr>
            <a:r>
              <a:rPr lang="en-US" sz="1600" dirty="0"/>
              <a:t>Mobile part moves freely (thanks to gravity)</a:t>
            </a:r>
          </a:p>
          <a:p>
            <a:pPr marL="285750" indent="-285750">
              <a:buFont typeface="Arial" panose="020B0604020202020204" pitchFamily="34" charset="0"/>
              <a:buChar char="•"/>
            </a:pPr>
            <a:r>
              <a:rPr lang="en-US" sz="1600" dirty="0"/>
              <a:t>Back EMF generated in motor coils</a:t>
            </a:r>
          </a:p>
          <a:p>
            <a:pPr marL="285750" indent="-285750">
              <a:buFont typeface="Arial" panose="020B0604020202020204" pitchFamily="34" charset="0"/>
              <a:buChar char="•"/>
            </a:pPr>
            <a:r>
              <a:rPr lang="en-US" sz="1600" dirty="0" err="1"/>
              <a:t>Flyback</a:t>
            </a:r>
            <a:r>
              <a:rPr lang="en-US" sz="1600" dirty="0"/>
              <a:t> diodes in the driver IC break down</a:t>
            </a:r>
          </a:p>
          <a:p>
            <a:r>
              <a:rPr lang="en-US" sz="1600" dirty="0"/>
              <a:t>Solution : </a:t>
            </a:r>
          </a:p>
          <a:p>
            <a:pPr marL="285750" indent="-285750">
              <a:buFont typeface="Arial" panose="020B0604020202020204" pitchFamily="34" charset="0"/>
              <a:buChar char="•"/>
            </a:pPr>
            <a:r>
              <a:rPr lang="en-US" sz="1600" dirty="0"/>
              <a:t>Force /ENABLE to GND</a:t>
            </a:r>
          </a:p>
          <a:p>
            <a:pPr marL="285750" indent="-285750">
              <a:buFont typeface="Arial" panose="020B0604020202020204" pitchFamily="34" charset="0"/>
              <a:buChar char="•"/>
            </a:pPr>
            <a:r>
              <a:rPr lang="en-US" sz="1600" dirty="0"/>
              <a:t>Motor is always enabled</a:t>
            </a:r>
          </a:p>
        </p:txBody>
      </p:sp>
      <p:sp>
        <p:nvSpPr>
          <p:cNvPr id="13" name="Oval 12"/>
          <p:cNvSpPr/>
          <p:nvPr/>
        </p:nvSpPr>
        <p:spPr>
          <a:xfrm>
            <a:off x="5072080" y="2512275"/>
            <a:ext cx="154160" cy="154160"/>
          </a:xfrm>
          <a:prstGeom prst="ellipse">
            <a:avLst/>
          </a:prstGeom>
          <a:no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a:cxnSpLocks/>
          </p:cNvCxnSpPr>
          <p:nvPr/>
        </p:nvCxnSpPr>
        <p:spPr>
          <a:xfrm flipV="1">
            <a:off x="3219901" y="2589355"/>
            <a:ext cx="1839527" cy="3228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cxnSpLocks/>
          </p:cNvCxnSpPr>
          <p:nvPr/>
        </p:nvCxnSpPr>
        <p:spPr>
          <a:xfrm flipV="1">
            <a:off x="2634859" y="3596640"/>
            <a:ext cx="983831" cy="566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048570" y="1461145"/>
            <a:ext cx="1610954" cy="338554"/>
          </a:xfrm>
          <a:prstGeom prst="rect">
            <a:avLst/>
          </a:prstGeom>
          <a:noFill/>
        </p:spPr>
        <p:txBody>
          <a:bodyPr wrap="none" rtlCol="0">
            <a:spAutoFit/>
          </a:bodyPr>
          <a:lstStyle/>
          <a:p>
            <a:r>
              <a:rPr lang="en-US" sz="1600" dirty="0"/>
              <a:t>AD4988 Driver IC</a:t>
            </a:r>
          </a:p>
        </p:txBody>
      </p:sp>
    </p:spTree>
    <p:extLst>
      <p:ext uri="{BB962C8B-B14F-4D97-AF65-F5344CB8AC3E}">
        <p14:creationId xmlns:p14="http://schemas.microsoft.com/office/powerpoint/2010/main" val="1237351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err="1"/>
              <a:t>Development</a:t>
            </a:r>
            <a:r>
              <a:rPr lang="fr-BE" dirty="0"/>
              <a:t> : </a:t>
            </a:r>
            <a:r>
              <a:rPr lang="fr-BE" dirty="0" err="1"/>
              <a:t>Electronic</a:t>
            </a:r>
            <a:endParaRPr lang="fr-BE" dirty="0"/>
          </a:p>
        </p:txBody>
      </p:sp>
      <p:pic>
        <p:nvPicPr>
          <p:cNvPr id="8" name="Image 7" descr="C:\Users\Mike\AppData\Local\Microsoft\Windows\INetCache\Content.Word\IMAG0508.jpg"/>
          <p:cNvPicPr/>
          <p:nvPr/>
        </p:nvPicPr>
        <p:blipFill rotWithShape="1">
          <a:blip r:embed="rId3" cstate="print">
            <a:extLst>
              <a:ext uri="{28A0092B-C50C-407E-A947-70E740481C1C}">
                <a14:useLocalDpi xmlns:a14="http://schemas.microsoft.com/office/drawing/2010/main" val="0"/>
              </a:ext>
            </a:extLst>
          </a:blip>
          <a:srcRect l="7888" t="21020" r="25343" b="29929"/>
          <a:stretch/>
        </p:blipFill>
        <p:spPr bwMode="auto">
          <a:xfrm rot="5400000">
            <a:off x="4601246" y="522813"/>
            <a:ext cx="1896847" cy="2461548"/>
          </a:xfrm>
          <a:prstGeom prst="rect">
            <a:avLst/>
          </a:prstGeom>
          <a:noFill/>
          <a:ln>
            <a:noFill/>
          </a:ln>
          <a:extLst>
            <a:ext uri="{53640926-AAD7-44D8-BBD7-CCE9431645EC}">
              <a14:shadowObscured xmlns:a14="http://schemas.microsoft.com/office/drawing/2010/main"/>
            </a:ext>
          </a:extLst>
        </p:spPr>
      </p:pic>
      <p:pic>
        <p:nvPicPr>
          <p:cNvPr id="2050" name="Picture 2" descr="C:\Users\wesley\Documents\Superieur\Master2IngenieurIndustrielElectronique\ProjetsMaster\Rapports\Presentation\PCB_Back.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8205" y="2752538"/>
            <a:ext cx="2461549" cy="1897946"/>
          </a:xfrm>
          <a:prstGeom prst="rect">
            <a:avLst/>
          </a:prstGeom>
          <a:noFill/>
          <a:extLst>
            <a:ext uri="{909E8E84-426E-40DD-AFC4-6F175D3DCCD1}">
              <a14:hiddenFill xmlns:a14="http://schemas.microsoft.com/office/drawing/2010/main">
                <a:solidFill>
                  <a:srgbClr val="FFFFFF"/>
                </a:solidFill>
              </a14:hiddenFill>
            </a:ext>
          </a:extLst>
        </p:spPr>
      </p:pic>
      <p:sp>
        <p:nvSpPr>
          <p:cNvPr id="10"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14</a:t>
            </a:fld>
            <a:endParaRPr lang="fr-FR" sz="1100" b="1" dirty="0">
              <a:solidFill>
                <a:schemeClr val="tx1"/>
              </a:solidFill>
            </a:endParaRPr>
          </a:p>
        </p:txBody>
      </p:sp>
      <p:sp>
        <p:nvSpPr>
          <p:cNvPr id="7" name="Espace réservé du contenu 2"/>
          <p:cNvSpPr>
            <a:spLocks noGrp="1"/>
          </p:cNvSpPr>
          <p:nvPr>
            <p:ph idx="1"/>
          </p:nvPr>
        </p:nvSpPr>
        <p:spPr>
          <a:xfrm>
            <a:off x="231295" y="1570860"/>
            <a:ext cx="3983543" cy="2951715"/>
          </a:xfrm>
        </p:spPr>
        <p:txBody>
          <a:bodyPr>
            <a:normAutofit/>
          </a:bodyPr>
          <a:lstStyle/>
          <a:p>
            <a:r>
              <a:rPr lang="en-US" dirty="0"/>
              <a:t>Two part</a:t>
            </a:r>
          </a:p>
          <a:p>
            <a:pPr lvl="1"/>
            <a:r>
              <a:rPr lang="en-US" dirty="0"/>
              <a:t>Power supply</a:t>
            </a:r>
          </a:p>
          <a:p>
            <a:pPr lvl="1"/>
            <a:r>
              <a:rPr lang="en-US" dirty="0"/>
              <a:t>Motor control</a:t>
            </a:r>
          </a:p>
          <a:p>
            <a:r>
              <a:rPr lang="en-US" dirty="0"/>
              <a:t>Modified to solve driver problem</a:t>
            </a:r>
          </a:p>
          <a:p>
            <a:pPr lvl="1"/>
            <a:r>
              <a:rPr lang="en-US" dirty="0"/>
              <a:t>The motor driver is always powered and enabled</a:t>
            </a:r>
          </a:p>
          <a:p>
            <a:r>
              <a:rPr lang="en-US" dirty="0"/>
              <a:t>Reused PCB from </a:t>
            </a:r>
            <a:r>
              <a:rPr lang="en-US" dirty="0" err="1"/>
              <a:t>Scanbook</a:t>
            </a:r>
            <a:r>
              <a:rPr lang="en-US" dirty="0"/>
              <a:t> 2015-2016</a:t>
            </a:r>
          </a:p>
          <a:p>
            <a:pPr lvl="1"/>
            <a:r>
              <a:rPr lang="en-US" dirty="0"/>
              <a:t>Modified to match the new circuit</a:t>
            </a:r>
          </a:p>
          <a:p>
            <a:endParaRPr lang="en-US" dirty="0"/>
          </a:p>
          <a:p>
            <a:pPr marL="0" indent="0">
              <a:buNone/>
            </a:pPr>
            <a:endParaRPr lang="en-US" dirty="0"/>
          </a:p>
        </p:txBody>
      </p:sp>
    </p:spTree>
    <p:extLst>
      <p:ext uri="{BB962C8B-B14F-4D97-AF65-F5344CB8AC3E}">
        <p14:creationId xmlns:p14="http://schemas.microsoft.com/office/powerpoint/2010/main" val="2604701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err="1"/>
              <a:t>Development</a:t>
            </a:r>
            <a:r>
              <a:rPr lang="fr-BE" dirty="0"/>
              <a:t> : </a:t>
            </a:r>
            <a:r>
              <a:rPr lang="fr-BE" dirty="0" err="1"/>
              <a:t>Electronic</a:t>
            </a:r>
            <a:br>
              <a:rPr lang="fr-BE" dirty="0"/>
            </a:br>
            <a:r>
              <a:rPr lang="fr-BE" dirty="0"/>
              <a:t>Camera multiplexer</a:t>
            </a:r>
          </a:p>
        </p:txBody>
      </p:sp>
      <p:pic>
        <p:nvPicPr>
          <p:cNvPr id="12" name="Picture 75" descr="C:\Users\Thomas\AppData\Local\Microsoft\Windows\INetCache\Content.Word\Raspberry_Pi_CSI-2_Connector_Specifications.gif"/>
          <p:cNvPicPr/>
          <p:nvPr/>
        </p:nvPicPr>
        <p:blipFill>
          <a:blip r:embed="rId3">
            <a:extLst>
              <a:ext uri="{28A0092B-C50C-407E-A947-70E740481C1C}">
                <a14:useLocalDpi xmlns:a14="http://schemas.microsoft.com/office/drawing/2010/main" val="0"/>
              </a:ext>
            </a:extLst>
          </a:blip>
          <a:srcRect/>
          <a:stretch>
            <a:fillRect/>
          </a:stretch>
        </p:blipFill>
        <p:spPr bwMode="auto">
          <a:xfrm>
            <a:off x="462041" y="1770599"/>
            <a:ext cx="2327148" cy="2289293"/>
          </a:xfrm>
          <a:prstGeom prst="rect">
            <a:avLst/>
          </a:prstGeom>
          <a:noFill/>
          <a:ln>
            <a:noFill/>
          </a:ln>
        </p:spPr>
      </p:pic>
      <p:sp>
        <p:nvSpPr>
          <p:cNvPr id="9"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15</a:t>
            </a:fld>
            <a:endParaRPr lang="fr-FR" sz="1100" b="1" dirty="0">
              <a:solidFill>
                <a:schemeClr val="tx1"/>
              </a:solidFill>
            </a:endParaRPr>
          </a:p>
        </p:txBody>
      </p:sp>
      <p:sp>
        <p:nvSpPr>
          <p:cNvPr id="3" name="TextBox 2"/>
          <p:cNvSpPr txBox="1"/>
          <p:nvPr/>
        </p:nvSpPr>
        <p:spPr>
          <a:xfrm>
            <a:off x="3035978" y="1719011"/>
            <a:ext cx="3651070" cy="2800767"/>
          </a:xfrm>
          <a:prstGeom prst="rect">
            <a:avLst/>
          </a:prstGeom>
          <a:noFill/>
        </p:spPr>
        <p:txBody>
          <a:bodyPr wrap="square" rtlCol="0">
            <a:spAutoFit/>
          </a:bodyPr>
          <a:lstStyle/>
          <a:p>
            <a:pPr marL="285750" indent="-285750">
              <a:buFont typeface="Arial" panose="020B0604020202020204" pitchFamily="34" charset="0"/>
              <a:buChar char="•"/>
            </a:pPr>
            <a:r>
              <a:rPr lang="en-US" sz="1600" dirty="0"/>
              <a:t>Image data transfer</a:t>
            </a:r>
          </a:p>
          <a:p>
            <a:pPr marL="285750" indent="-285750">
              <a:buFont typeface="Arial" panose="020B0604020202020204" pitchFamily="34" charset="0"/>
              <a:buChar char="•"/>
            </a:pPr>
            <a:r>
              <a:rPr lang="en-US" sz="1600" dirty="0"/>
              <a:t>Between Pi Camera and Raspberry Pi</a:t>
            </a:r>
          </a:p>
          <a:p>
            <a:pPr marL="285750" indent="-285750">
              <a:buFont typeface="Arial" panose="020B0604020202020204" pitchFamily="34" charset="0"/>
              <a:buChar char="•"/>
            </a:pPr>
            <a:r>
              <a:rPr lang="en-US" sz="1600" dirty="0"/>
              <a:t>High speed serial communication (up to 1 </a:t>
            </a:r>
            <a:r>
              <a:rPr lang="en-US" sz="1600" dirty="0" err="1"/>
              <a:t>Gbps</a:t>
            </a:r>
            <a:r>
              <a:rPr lang="en-US" sz="1600" dirty="0"/>
              <a:t> per lane)</a:t>
            </a:r>
          </a:p>
          <a:p>
            <a:pPr marL="285750" indent="-285750">
              <a:buFont typeface="Arial" panose="020B0604020202020204" pitchFamily="34" charset="0"/>
              <a:buChar char="•"/>
            </a:pPr>
            <a:r>
              <a:rPr lang="en-US" sz="1600" dirty="0"/>
              <a:t>Licensed protocol (expensive specifications under NDA)</a:t>
            </a:r>
          </a:p>
          <a:p>
            <a:endParaRPr lang="en-US" sz="1600" dirty="0"/>
          </a:p>
          <a:p>
            <a:pPr marL="285750" indent="-285750">
              <a:buFont typeface="Wingdings" panose="05000000000000000000" pitchFamily="2" charset="2"/>
              <a:buChar char="Ø"/>
            </a:pPr>
            <a:r>
              <a:rPr lang="en-US" sz="1600" dirty="0"/>
              <a:t>Good news : a special purpose IC is available !</a:t>
            </a:r>
          </a:p>
          <a:p>
            <a:pPr marL="285750" indent="-285750">
              <a:buFont typeface="Wingdings" panose="05000000000000000000" pitchFamily="2" charset="2"/>
              <a:buChar char="Ø"/>
            </a:pPr>
            <a:r>
              <a:rPr lang="en-US" sz="1600" dirty="0"/>
              <a:t>Bad news: it only exists in a really tiny QFN package …</a:t>
            </a:r>
          </a:p>
        </p:txBody>
      </p:sp>
      <p:sp>
        <p:nvSpPr>
          <p:cNvPr id="4" name="TextBox 3"/>
          <p:cNvSpPr txBox="1"/>
          <p:nvPr/>
        </p:nvSpPr>
        <p:spPr>
          <a:xfrm>
            <a:off x="1760787" y="1206454"/>
            <a:ext cx="3336426" cy="369332"/>
          </a:xfrm>
          <a:prstGeom prst="rect">
            <a:avLst/>
          </a:prstGeom>
          <a:noFill/>
        </p:spPr>
        <p:txBody>
          <a:bodyPr wrap="none" rtlCol="0">
            <a:spAutoFit/>
          </a:bodyPr>
          <a:lstStyle/>
          <a:p>
            <a:r>
              <a:rPr lang="en-US" dirty="0"/>
              <a:t>MIPI DSI-4 lanes camera interface</a:t>
            </a:r>
          </a:p>
        </p:txBody>
      </p:sp>
      <p:sp>
        <p:nvSpPr>
          <p:cNvPr id="5" name="Rectangle 4"/>
          <p:cNvSpPr/>
          <p:nvPr/>
        </p:nvSpPr>
        <p:spPr>
          <a:xfrm>
            <a:off x="675503" y="1876508"/>
            <a:ext cx="1924574" cy="1168842"/>
          </a:xfrm>
          <a:prstGeom prst="rect">
            <a:avLst/>
          </a:prstGeom>
          <a:noFill/>
          <a:ln w="127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2005579" y="3442704"/>
            <a:ext cx="815416" cy="276999"/>
          </a:xfrm>
          <a:prstGeom prst="rect">
            <a:avLst/>
          </a:prstGeom>
          <a:noFill/>
        </p:spPr>
        <p:txBody>
          <a:bodyPr wrap="none" rtlCol="0">
            <a:spAutoFit/>
          </a:bodyPr>
          <a:lstStyle/>
          <a:p>
            <a:r>
              <a:rPr lang="en-US" sz="1200" dirty="0"/>
              <a:t>Raspberry</a:t>
            </a:r>
          </a:p>
        </p:txBody>
      </p:sp>
      <p:sp>
        <p:nvSpPr>
          <p:cNvPr id="10" name="TextBox 9"/>
          <p:cNvSpPr txBox="1"/>
          <p:nvPr/>
        </p:nvSpPr>
        <p:spPr>
          <a:xfrm>
            <a:off x="428167" y="3443820"/>
            <a:ext cx="814710" cy="276999"/>
          </a:xfrm>
          <a:prstGeom prst="rect">
            <a:avLst/>
          </a:prstGeom>
          <a:noFill/>
        </p:spPr>
        <p:txBody>
          <a:bodyPr wrap="none" rtlCol="0">
            <a:spAutoFit/>
          </a:bodyPr>
          <a:lstStyle/>
          <a:p>
            <a:r>
              <a:rPr lang="en-US" sz="1200" dirty="0"/>
              <a:t>Pi Camera</a:t>
            </a:r>
          </a:p>
        </p:txBody>
      </p:sp>
    </p:spTree>
    <p:extLst>
      <p:ext uri="{BB962C8B-B14F-4D97-AF65-F5344CB8AC3E}">
        <p14:creationId xmlns:p14="http://schemas.microsoft.com/office/powerpoint/2010/main" val="3808075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err="1"/>
              <a:t>Development</a:t>
            </a:r>
            <a:r>
              <a:rPr lang="fr-BE" dirty="0"/>
              <a:t> : </a:t>
            </a:r>
            <a:r>
              <a:rPr lang="fr-BE" dirty="0" err="1"/>
              <a:t>Electronic</a:t>
            </a:r>
            <a:br>
              <a:rPr lang="fr-BE" dirty="0"/>
            </a:br>
            <a:r>
              <a:rPr lang="fr-BE" dirty="0"/>
              <a:t>Camera multiplexer</a:t>
            </a:r>
          </a:p>
        </p:txBody>
      </p:sp>
      <p:pic>
        <p:nvPicPr>
          <p:cNvPr id="12" name="Picture 75" descr="C:\Users\Thomas\AppData\Local\Microsoft\Windows\INetCache\Content.Word\Raspberry_Pi_CSI-2_Connector_Specifications.gif"/>
          <p:cNvPicPr/>
          <p:nvPr/>
        </p:nvPicPr>
        <p:blipFill>
          <a:blip r:embed="rId3">
            <a:extLst>
              <a:ext uri="{28A0092B-C50C-407E-A947-70E740481C1C}">
                <a14:useLocalDpi xmlns:a14="http://schemas.microsoft.com/office/drawing/2010/main" val="0"/>
              </a:ext>
            </a:extLst>
          </a:blip>
          <a:srcRect/>
          <a:stretch>
            <a:fillRect/>
          </a:stretch>
        </p:blipFill>
        <p:spPr bwMode="auto">
          <a:xfrm>
            <a:off x="462041" y="1770599"/>
            <a:ext cx="2327148" cy="2289293"/>
          </a:xfrm>
          <a:prstGeom prst="rect">
            <a:avLst/>
          </a:prstGeom>
          <a:noFill/>
          <a:ln>
            <a:noFill/>
          </a:ln>
        </p:spPr>
      </p:pic>
      <p:sp>
        <p:nvSpPr>
          <p:cNvPr id="9"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16</a:t>
            </a:fld>
            <a:endParaRPr lang="fr-FR" sz="1100" b="1" dirty="0">
              <a:solidFill>
                <a:schemeClr val="tx1"/>
              </a:solidFill>
            </a:endParaRPr>
          </a:p>
        </p:txBody>
      </p:sp>
      <p:sp>
        <p:nvSpPr>
          <p:cNvPr id="3" name="TextBox 2"/>
          <p:cNvSpPr txBox="1"/>
          <p:nvPr/>
        </p:nvSpPr>
        <p:spPr>
          <a:xfrm>
            <a:off x="3035978" y="1719011"/>
            <a:ext cx="3651070" cy="2800767"/>
          </a:xfrm>
          <a:prstGeom prst="rect">
            <a:avLst/>
          </a:prstGeom>
          <a:noFill/>
        </p:spPr>
        <p:txBody>
          <a:bodyPr wrap="square" rtlCol="0">
            <a:spAutoFit/>
          </a:bodyPr>
          <a:lstStyle/>
          <a:p>
            <a:pPr marL="285750" indent="-285750">
              <a:buFont typeface="Arial" panose="020B0604020202020204" pitchFamily="34" charset="0"/>
              <a:buChar char="•"/>
            </a:pPr>
            <a:r>
              <a:rPr lang="en-US" sz="1600" dirty="0"/>
              <a:t>Detection and configuration of the camera</a:t>
            </a:r>
          </a:p>
          <a:p>
            <a:pPr marL="285750" indent="-285750">
              <a:buFont typeface="Arial" panose="020B0604020202020204" pitchFamily="34" charset="0"/>
              <a:buChar char="•"/>
            </a:pPr>
            <a:r>
              <a:rPr lang="en-US" sz="1600" dirty="0"/>
              <a:t>Between Pi Camera and Raspberry Pi</a:t>
            </a:r>
          </a:p>
          <a:p>
            <a:pPr marL="285750" indent="-285750">
              <a:buFont typeface="Arial" panose="020B0604020202020204" pitchFamily="34" charset="0"/>
              <a:buChar char="•"/>
            </a:pPr>
            <a:r>
              <a:rPr lang="en-US" sz="1600" dirty="0"/>
              <a:t>Regular I²C communication</a:t>
            </a:r>
          </a:p>
          <a:p>
            <a:endParaRPr lang="en-US" sz="1600" dirty="0"/>
          </a:p>
          <a:p>
            <a:pPr marL="285750" indent="-285750">
              <a:buFont typeface="Wingdings" panose="05000000000000000000" pitchFamily="2" charset="2"/>
              <a:buChar char="Ø"/>
            </a:pPr>
            <a:r>
              <a:rPr lang="en-US" sz="1600" dirty="0"/>
              <a:t>Good news : well known interface, easy to multiplex with regular logic IC</a:t>
            </a:r>
          </a:p>
          <a:p>
            <a:pPr marL="285750" indent="-285750">
              <a:buFont typeface="Wingdings" panose="05000000000000000000" pitchFamily="2" charset="2"/>
              <a:buChar char="Ø"/>
            </a:pPr>
            <a:r>
              <a:rPr lang="en-US" sz="1600" dirty="0"/>
              <a:t>Bad news : actual configuration of the camera is hidden in a binary blob in the Raspberry Pi firmware (it is NOT open source)</a:t>
            </a:r>
          </a:p>
        </p:txBody>
      </p:sp>
      <p:sp>
        <p:nvSpPr>
          <p:cNvPr id="4" name="TextBox 3"/>
          <p:cNvSpPr txBox="1"/>
          <p:nvPr/>
        </p:nvSpPr>
        <p:spPr>
          <a:xfrm>
            <a:off x="2382495" y="1215788"/>
            <a:ext cx="2093009" cy="369332"/>
          </a:xfrm>
          <a:prstGeom prst="rect">
            <a:avLst/>
          </a:prstGeom>
          <a:noFill/>
        </p:spPr>
        <p:txBody>
          <a:bodyPr wrap="none" rtlCol="0">
            <a:spAutoFit/>
          </a:bodyPr>
          <a:lstStyle/>
          <a:p>
            <a:r>
              <a:rPr lang="en-US" dirty="0"/>
              <a:t>CCI control interface</a:t>
            </a:r>
          </a:p>
        </p:txBody>
      </p:sp>
      <p:sp>
        <p:nvSpPr>
          <p:cNvPr id="8" name="TextBox 7"/>
          <p:cNvSpPr txBox="1"/>
          <p:nvPr/>
        </p:nvSpPr>
        <p:spPr>
          <a:xfrm>
            <a:off x="2005579" y="3442704"/>
            <a:ext cx="815416" cy="276999"/>
          </a:xfrm>
          <a:prstGeom prst="rect">
            <a:avLst/>
          </a:prstGeom>
          <a:noFill/>
        </p:spPr>
        <p:txBody>
          <a:bodyPr wrap="none" rtlCol="0">
            <a:spAutoFit/>
          </a:bodyPr>
          <a:lstStyle/>
          <a:p>
            <a:r>
              <a:rPr lang="en-US" sz="1200" dirty="0"/>
              <a:t>Raspberry</a:t>
            </a:r>
          </a:p>
        </p:txBody>
      </p:sp>
      <p:sp>
        <p:nvSpPr>
          <p:cNvPr id="10" name="TextBox 9"/>
          <p:cNvSpPr txBox="1"/>
          <p:nvPr/>
        </p:nvSpPr>
        <p:spPr>
          <a:xfrm>
            <a:off x="428167" y="3443820"/>
            <a:ext cx="814710" cy="276999"/>
          </a:xfrm>
          <a:prstGeom prst="rect">
            <a:avLst/>
          </a:prstGeom>
          <a:noFill/>
        </p:spPr>
        <p:txBody>
          <a:bodyPr wrap="none" rtlCol="0">
            <a:spAutoFit/>
          </a:bodyPr>
          <a:lstStyle/>
          <a:p>
            <a:r>
              <a:rPr lang="en-US" sz="1200" dirty="0"/>
              <a:t>Pi Camera</a:t>
            </a:r>
          </a:p>
        </p:txBody>
      </p:sp>
      <p:sp>
        <p:nvSpPr>
          <p:cNvPr id="7" name="Rectangle 6"/>
          <p:cNvSpPr/>
          <p:nvPr/>
        </p:nvSpPr>
        <p:spPr>
          <a:xfrm>
            <a:off x="675503" y="3061258"/>
            <a:ext cx="1924574" cy="532732"/>
          </a:xfrm>
          <a:prstGeom prst="rect">
            <a:avLst/>
          </a:prstGeom>
          <a:noFill/>
          <a:ln w="127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8951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err="1"/>
              <a:t>Development</a:t>
            </a:r>
            <a:r>
              <a:rPr lang="fr-BE" dirty="0"/>
              <a:t> : </a:t>
            </a:r>
            <a:r>
              <a:rPr lang="fr-BE" dirty="0" err="1"/>
              <a:t>Electronic</a:t>
            </a:r>
            <a:br>
              <a:rPr lang="fr-BE" dirty="0"/>
            </a:br>
            <a:r>
              <a:rPr lang="fr-BE" dirty="0"/>
              <a:t>Camera multiplexer</a:t>
            </a:r>
          </a:p>
        </p:txBody>
      </p:sp>
      <p:sp>
        <p:nvSpPr>
          <p:cNvPr id="10"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17</a:t>
            </a:fld>
            <a:endParaRPr lang="fr-FR" sz="1100" b="1" dirty="0">
              <a:solidFill>
                <a:schemeClr val="tx1"/>
              </a:solidFill>
            </a:endParaRPr>
          </a:p>
        </p:txBody>
      </p:sp>
      <p:pic>
        <p:nvPicPr>
          <p:cNvPr id="4" name="Picture 3"/>
          <p:cNvPicPr>
            <a:picLocks noChangeAspect="1"/>
          </p:cNvPicPr>
          <p:nvPr/>
        </p:nvPicPr>
        <p:blipFill rotWithShape="1">
          <a:blip r:embed="rId3"/>
          <a:srcRect l="16116" t="14896" r="37739" b="21743"/>
          <a:stretch/>
        </p:blipFill>
        <p:spPr>
          <a:xfrm>
            <a:off x="383059" y="1577665"/>
            <a:ext cx="3164620" cy="2934032"/>
          </a:xfrm>
          <a:prstGeom prst="rect">
            <a:avLst/>
          </a:prstGeom>
        </p:spPr>
      </p:pic>
      <p:sp>
        <p:nvSpPr>
          <p:cNvPr id="9" name="TextBox 8"/>
          <p:cNvSpPr txBox="1"/>
          <p:nvPr/>
        </p:nvSpPr>
        <p:spPr>
          <a:xfrm>
            <a:off x="3547678" y="2253526"/>
            <a:ext cx="3139369" cy="1815882"/>
          </a:xfrm>
          <a:prstGeom prst="rect">
            <a:avLst/>
          </a:prstGeom>
          <a:noFill/>
        </p:spPr>
        <p:txBody>
          <a:bodyPr wrap="square" rtlCol="0">
            <a:spAutoFit/>
          </a:bodyPr>
          <a:lstStyle/>
          <a:p>
            <a:pPr marL="285750" indent="-285750">
              <a:buFont typeface="Arial" panose="020B0604020202020204" pitchFamily="34" charset="0"/>
              <a:buChar char="•"/>
            </a:pPr>
            <a:r>
              <a:rPr lang="en-US" sz="1600" dirty="0"/>
              <a:t>Fairchild’s FSA642 IC for MIPI DSI-4 lanes multiplexing</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74CBTLV3257 MUX/DEMUX IC for I²C switching</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Camera A is selected by default</a:t>
            </a:r>
          </a:p>
        </p:txBody>
      </p:sp>
      <p:pic>
        <p:nvPicPr>
          <p:cNvPr id="6" name="Picture 5"/>
          <p:cNvPicPr>
            <a:picLocks noChangeAspect="1"/>
          </p:cNvPicPr>
          <p:nvPr/>
        </p:nvPicPr>
        <p:blipFill rotWithShape="1">
          <a:blip r:embed="rId3"/>
          <a:srcRect l="76174" t="38077" r="11536" b="48358"/>
          <a:stretch/>
        </p:blipFill>
        <p:spPr>
          <a:xfrm>
            <a:off x="580444" y="1577665"/>
            <a:ext cx="842839" cy="628153"/>
          </a:xfrm>
          <a:prstGeom prst="rect">
            <a:avLst/>
          </a:prstGeom>
        </p:spPr>
      </p:pic>
    </p:spTree>
    <p:extLst>
      <p:ext uri="{BB962C8B-B14F-4D97-AF65-F5344CB8AC3E}">
        <p14:creationId xmlns:p14="http://schemas.microsoft.com/office/powerpoint/2010/main" val="42820361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err="1"/>
              <a:t>Development</a:t>
            </a:r>
            <a:endParaRPr lang="fr-BE" dirty="0"/>
          </a:p>
        </p:txBody>
      </p:sp>
      <p:sp>
        <p:nvSpPr>
          <p:cNvPr id="3" name="Espace réservé du contenu 2"/>
          <p:cNvSpPr>
            <a:spLocks noGrp="1"/>
          </p:cNvSpPr>
          <p:nvPr>
            <p:ph idx="1"/>
          </p:nvPr>
        </p:nvSpPr>
        <p:spPr>
          <a:xfrm>
            <a:off x="342900" y="1406101"/>
            <a:ext cx="6172200" cy="1847849"/>
          </a:xfrm>
        </p:spPr>
        <p:txBody>
          <a:bodyPr/>
          <a:lstStyle/>
          <a:p>
            <a:r>
              <a:rPr lang="en-US" dirty="0"/>
              <a:t>Mechanics</a:t>
            </a:r>
          </a:p>
          <a:p>
            <a:r>
              <a:rPr lang="en-US" dirty="0"/>
              <a:t>Electronics</a:t>
            </a:r>
          </a:p>
          <a:p>
            <a:pPr>
              <a:buFont typeface="Wingdings" pitchFamily="2" charset="2"/>
              <a:buChar char="Ø"/>
            </a:pPr>
            <a:r>
              <a:rPr lang="en-US" dirty="0"/>
              <a:t>Software</a:t>
            </a:r>
          </a:p>
          <a:p>
            <a:pPr lvl="1">
              <a:buFont typeface="Wingdings" pitchFamily="2" charset="2"/>
              <a:buChar char="Ø"/>
            </a:pPr>
            <a:r>
              <a:rPr lang="en-US" dirty="0"/>
              <a:t>Image processing</a:t>
            </a:r>
          </a:p>
          <a:p>
            <a:pPr lvl="1"/>
            <a:r>
              <a:rPr lang="en-US" dirty="0"/>
              <a:t>Control</a:t>
            </a:r>
          </a:p>
        </p:txBody>
      </p:sp>
      <p:sp>
        <p:nvSpPr>
          <p:cNvPr id="7"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18</a:t>
            </a:fld>
            <a:endParaRPr lang="fr-FR" sz="1100" b="1" dirty="0">
              <a:solidFill>
                <a:schemeClr val="tx1"/>
              </a:solidFill>
            </a:endParaRPr>
          </a:p>
        </p:txBody>
      </p:sp>
    </p:spTree>
    <p:extLst>
      <p:ext uri="{BB962C8B-B14F-4D97-AF65-F5344CB8AC3E}">
        <p14:creationId xmlns:p14="http://schemas.microsoft.com/office/powerpoint/2010/main" val="2587514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Development : Software </a:t>
            </a:r>
            <a:br>
              <a:rPr lang="en-US" dirty="0"/>
            </a:br>
            <a:r>
              <a:rPr lang="en-US" dirty="0"/>
              <a:t>Image processing</a:t>
            </a:r>
          </a:p>
        </p:txBody>
      </p:sp>
      <p:pic>
        <p:nvPicPr>
          <p:cNvPr id="7" name="Picture 45" descr="https://upload.wikimedia.org/wikipedia/commons/thumb/3/32/OpenCV_Logo_with_text_svg_version.svg/1200px-OpenCV_Logo_with_text_svg_version.svg.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8928" y="2013966"/>
            <a:ext cx="1192530" cy="1463040"/>
          </a:xfrm>
          <a:prstGeom prst="rect">
            <a:avLst/>
          </a:prstGeom>
          <a:noFill/>
          <a:ln>
            <a:noFill/>
          </a:ln>
        </p:spPr>
      </p:pic>
      <p:pic>
        <p:nvPicPr>
          <p:cNvPr id="9" name="Picture 44" descr="https://www.raspberrypi.org/app/uploads/2016/04/camera_v2.jpg"/>
          <p:cNvPicPr/>
          <p:nvPr/>
        </p:nvPicPr>
        <p:blipFill>
          <a:blip r:embed="rId4">
            <a:extLst>
              <a:ext uri="{28A0092B-C50C-407E-A947-70E740481C1C}">
                <a14:useLocalDpi xmlns:a14="http://schemas.microsoft.com/office/drawing/2010/main" val="0"/>
              </a:ext>
            </a:extLst>
          </a:blip>
          <a:srcRect l="25314" t="15723" r="8865" b="16985"/>
          <a:stretch>
            <a:fillRect/>
          </a:stretch>
        </p:blipFill>
        <p:spPr bwMode="auto">
          <a:xfrm>
            <a:off x="4007485" y="2013966"/>
            <a:ext cx="1860550" cy="1463040"/>
          </a:xfrm>
          <a:prstGeom prst="rect">
            <a:avLst/>
          </a:prstGeom>
          <a:noFill/>
          <a:ln>
            <a:noFill/>
          </a:ln>
        </p:spPr>
      </p:pic>
      <p:sp>
        <p:nvSpPr>
          <p:cNvPr id="8"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19</a:t>
            </a:fld>
            <a:endParaRPr lang="fr-FR" sz="1100" b="1" dirty="0">
              <a:solidFill>
                <a:schemeClr val="tx1"/>
              </a:solidFill>
            </a:endParaRPr>
          </a:p>
        </p:txBody>
      </p:sp>
    </p:spTree>
    <p:extLst>
      <p:ext uri="{BB962C8B-B14F-4D97-AF65-F5344CB8AC3E}">
        <p14:creationId xmlns:p14="http://schemas.microsoft.com/office/powerpoint/2010/main" val="3627706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a:t>Introduction</a:t>
            </a:r>
            <a:br>
              <a:rPr lang="fr-BE" dirty="0"/>
            </a:br>
            <a:endParaRPr lang="fr-BE" dirty="0"/>
          </a:p>
        </p:txBody>
      </p:sp>
      <p:pic>
        <p:nvPicPr>
          <p:cNvPr id="6" name="Image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196" y="2086131"/>
            <a:ext cx="1824597" cy="2560320"/>
          </a:xfrm>
          <a:prstGeom prst="rect">
            <a:avLst/>
          </a:prstGeom>
          <a:noFill/>
          <a:ln>
            <a:noFill/>
          </a:ln>
        </p:spPr>
      </p:pic>
      <p:sp>
        <p:nvSpPr>
          <p:cNvPr id="8"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2</a:t>
            </a:fld>
            <a:endParaRPr lang="fr-FR" sz="1100" b="1" dirty="0">
              <a:solidFill>
                <a:schemeClr val="tx1"/>
              </a:solidFill>
            </a:endParaRPr>
          </a:p>
        </p:txBody>
      </p:sp>
      <p:pic>
        <p:nvPicPr>
          <p:cNvPr id="7" name="Picture 87" descr="C:\Users\Thomas\AppData\Local\Microsoft\Windows\INetCache\Content.Word\IMAG0920.jpg"/>
          <p:cNvPicPr>
            <a:picLocks noChangeAspect="1"/>
          </p:cNvPicPr>
          <p:nvPr/>
        </p:nvPicPr>
        <p:blipFill rotWithShape="1">
          <a:blip r:embed="rId4" cstate="print">
            <a:extLst>
              <a:ext uri="{28A0092B-C50C-407E-A947-70E740481C1C}">
                <a14:useLocalDpi xmlns:a14="http://schemas.microsoft.com/office/drawing/2010/main" val="0"/>
              </a:ext>
            </a:extLst>
          </a:blip>
          <a:srcRect l="17991" r="22632"/>
          <a:stretch/>
        </p:blipFill>
        <p:spPr bwMode="auto">
          <a:xfrm>
            <a:off x="4003768" y="2086131"/>
            <a:ext cx="2646504" cy="2560320"/>
          </a:xfrm>
          <a:prstGeom prst="rect">
            <a:avLst/>
          </a:prstGeom>
          <a:noFill/>
          <a:ln>
            <a:noFill/>
          </a:ln>
          <a:extLst>
            <a:ext uri="{53640926-AAD7-44D8-BBD7-CCE9431645EC}">
              <a14:shadowObscured xmlns:a14="http://schemas.microsoft.com/office/drawing/2010/main"/>
            </a:ext>
          </a:extLst>
        </p:spPr>
      </p:pic>
      <p:sp>
        <p:nvSpPr>
          <p:cNvPr id="4" name="Flèche droite 3"/>
          <p:cNvSpPr/>
          <p:nvPr/>
        </p:nvSpPr>
        <p:spPr>
          <a:xfrm>
            <a:off x="2751850" y="3127393"/>
            <a:ext cx="791861" cy="4777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p>
        </p:txBody>
      </p:sp>
      <p:sp>
        <p:nvSpPr>
          <p:cNvPr id="3" name="TextBox 2"/>
          <p:cNvSpPr txBox="1"/>
          <p:nvPr/>
        </p:nvSpPr>
        <p:spPr>
          <a:xfrm>
            <a:off x="1379495" y="1270565"/>
            <a:ext cx="4099007" cy="369332"/>
          </a:xfrm>
          <a:prstGeom prst="rect">
            <a:avLst/>
          </a:prstGeom>
          <a:noFill/>
        </p:spPr>
        <p:txBody>
          <a:bodyPr wrap="none" rtlCol="0">
            <a:spAutoFit/>
          </a:bodyPr>
          <a:lstStyle/>
          <a:p>
            <a:pPr algn="ctr"/>
            <a:r>
              <a:rPr lang="en-US" dirty="0" err="1"/>
              <a:t>Scanbook</a:t>
            </a:r>
            <a:r>
              <a:rPr lang="en-US" dirty="0"/>
              <a:t> = Semi-automatic book scanner</a:t>
            </a:r>
          </a:p>
        </p:txBody>
      </p:sp>
      <p:sp>
        <p:nvSpPr>
          <p:cNvPr id="5" name="TextBox 4"/>
          <p:cNvSpPr txBox="1"/>
          <p:nvPr/>
        </p:nvSpPr>
        <p:spPr>
          <a:xfrm>
            <a:off x="1053122" y="1780653"/>
            <a:ext cx="652743" cy="369332"/>
          </a:xfrm>
          <a:prstGeom prst="rect">
            <a:avLst/>
          </a:prstGeom>
          <a:noFill/>
        </p:spPr>
        <p:txBody>
          <a:bodyPr wrap="none" rtlCol="0">
            <a:spAutoFit/>
          </a:bodyPr>
          <a:lstStyle/>
          <a:p>
            <a:r>
              <a:rPr lang="en-US" dirty="0"/>
              <a:t>2016</a:t>
            </a:r>
          </a:p>
        </p:txBody>
      </p:sp>
      <p:sp>
        <p:nvSpPr>
          <p:cNvPr id="9" name="TextBox 8"/>
          <p:cNvSpPr txBox="1"/>
          <p:nvPr/>
        </p:nvSpPr>
        <p:spPr>
          <a:xfrm>
            <a:off x="5000648" y="1786797"/>
            <a:ext cx="652743" cy="369332"/>
          </a:xfrm>
          <a:prstGeom prst="rect">
            <a:avLst/>
          </a:prstGeom>
          <a:noFill/>
        </p:spPr>
        <p:txBody>
          <a:bodyPr wrap="none" rtlCol="0">
            <a:spAutoFit/>
          </a:bodyPr>
          <a:lstStyle/>
          <a:p>
            <a:r>
              <a:rPr lang="en-US" dirty="0"/>
              <a:t>2017</a:t>
            </a:r>
          </a:p>
        </p:txBody>
      </p:sp>
    </p:spTree>
    <p:extLst>
      <p:ext uri="{BB962C8B-B14F-4D97-AF65-F5344CB8AC3E}">
        <p14:creationId xmlns:p14="http://schemas.microsoft.com/office/powerpoint/2010/main" val="1247769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err="1"/>
              <a:t>Development</a:t>
            </a:r>
            <a:r>
              <a:rPr lang="fr-BE" dirty="0"/>
              <a:t> : Software</a:t>
            </a:r>
            <a:br>
              <a:rPr lang="fr-BE" dirty="0"/>
            </a:br>
            <a:r>
              <a:rPr lang="fr-BE" dirty="0"/>
              <a:t>Image </a:t>
            </a:r>
            <a:r>
              <a:rPr lang="fr-BE" dirty="0" err="1"/>
              <a:t>processing</a:t>
            </a:r>
            <a:endParaRPr lang="fr-BE" dirty="0"/>
          </a:p>
        </p:txBody>
      </p:sp>
      <p:pic>
        <p:nvPicPr>
          <p:cNvPr id="8" name="Picture 31" descr="C:\Users\Thomas\AppData\Local\Microsoft\Windows\INetCache\Content.Word\step1.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615" y="2015340"/>
            <a:ext cx="2961195" cy="2208790"/>
          </a:xfrm>
          <a:prstGeom prst="rect">
            <a:avLst/>
          </a:prstGeom>
          <a:noFill/>
          <a:ln>
            <a:noFill/>
          </a:ln>
        </p:spPr>
      </p:pic>
      <p:pic>
        <p:nvPicPr>
          <p:cNvPr id="10" name="Picture 32" descr="C:\Users\Thomas\AppData\Local\Microsoft\Windows\INetCache\Content.Word\step2 gris.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46731" y="2015340"/>
            <a:ext cx="2991549" cy="2208790"/>
          </a:xfrm>
          <a:prstGeom prst="rect">
            <a:avLst/>
          </a:prstGeom>
          <a:noFill/>
          <a:ln>
            <a:noFill/>
          </a:ln>
        </p:spPr>
      </p:pic>
      <p:sp>
        <p:nvSpPr>
          <p:cNvPr id="11" name="ZoneTexte 10"/>
          <p:cNvSpPr txBox="1"/>
          <p:nvPr/>
        </p:nvSpPr>
        <p:spPr>
          <a:xfrm>
            <a:off x="1245870" y="1591056"/>
            <a:ext cx="1805940" cy="369332"/>
          </a:xfrm>
          <a:prstGeom prst="rect">
            <a:avLst/>
          </a:prstGeom>
          <a:noFill/>
        </p:spPr>
        <p:txBody>
          <a:bodyPr wrap="square" rtlCol="0">
            <a:spAutoFit/>
          </a:bodyPr>
          <a:lstStyle/>
          <a:p>
            <a:r>
              <a:rPr lang="fr-BE" dirty="0"/>
              <a:t>Original</a:t>
            </a:r>
          </a:p>
        </p:txBody>
      </p:sp>
      <p:sp>
        <p:nvSpPr>
          <p:cNvPr id="12" name="ZoneTexte 11"/>
          <p:cNvSpPr txBox="1"/>
          <p:nvPr/>
        </p:nvSpPr>
        <p:spPr>
          <a:xfrm>
            <a:off x="4709160" y="1591056"/>
            <a:ext cx="1805940" cy="369332"/>
          </a:xfrm>
          <a:prstGeom prst="rect">
            <a:avLst/>
          </a:prstGeom>
          <a:noFill/>
        </p:spPr>
        <p:txBody>
          <a:bodyPr wrap="square" rtlCol="0">
            <a:spAutoFit/>
          </a:bodyPr>
          <a:lstStyle/>
          <a:p>
            <a:r>
              <a:rPr lang="fr-BE" dirty="0"/>
              <a:t>Gray</a:t>
            </a:r>
          </a:p>
        </p:txBody>
      </p:sp>
      <p:cxnSp>
        <p:nvCxnSpPr>
          <p:cNvPr id="13" name="Connecteur droit avec flèche 12"/>
          <p:cNvCxnSpPr>
            <a:cxnSpLocks/>
          </p:cNvCxnSpPr>
          <p:nvPr/>
        </p:nvCxnSpPr>
        <p:spPr>
          <a:xfrm>
            <a:off x="2942380" y="2902486"/>
            <a:ext cx="827531"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4"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20</a:t>
            </a:fld>
            <a:endParaRPr lang="fr-FR" sz="1100" b="1" dirty="0">
              <a:solidFill>
                <a:schemeClr val="tx1"/>
              </a:solidFill>
            </a:endParaRPr>
          </a:p>
        </p:txBody>
      </p:sp>
    </p:spTree>
    <p:extLst>
      <p:ext uri="{BB962C8B-B14F-4D97-AF65-F5344CB8AC3E}">
        <p14:creationId xmlns:p14="http://schemas.microsoft.com/office/powerpoint/2010/main" val="31201887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err="1"/>
              <a:t>Development</a:t>
            </a:r>
            <a:r>
              <a:rPr lang="fr-BE" dirty="0"/>
              <a:t> : Software</a:t>
            </a:r>
            <a:br>
              <a:rPr lang="fr-BE" dirty="0"/>
            </a:br>
            <a:r>
              <a:rPr lang="fr-BE" dirty="0"/>
              <a:t>Image </a:t>
            </a:r>
            <a:r>
              <a:rPr lang="fr-BE" dirty="0" err="1"/>
              <a:t>processing</a:t>
            </a:r>
            <a:endParaRPr lang="fr-BE" dirty="0"/>
          </a:p>
        </p:txBody>
      </p:sp>
      <p:pic>
        <p:nvPicPr>
          <p:cNvPr id="9" name="Picture 33" descr="C:\Users\Thomas\AppData\Local\Microsoft\Windows\INetCache\Content.Word\step3 flou gaussien.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614" y="2017648"/>
            <a:ext cx="3010395" cy="2206482"/>
          </a:xfrm>
          <a:prstGeom prst="rect">
            <a:avLst/>
          </a:prstGeom>
          <a:noFill/>
          <a:ln>
            <a:noFill/>
          </a:ln>
        </p:spPr>
      </p:pic>
      <p:pic>
        <p:nvPicPr>
          <p:cNvPr id="11" name="Picture 42" descr="C:\Users\Thomas\AppData\Local\Microsoft\Windows\INetCache\Content.Word\step4 filtre canny.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44393" y="2017648"/>
            <a:ext cx="3086100" cy="2206482"/>
          </a:xfrm>
          <a:prstGeom prst="rect">
            <a:avLst/>
          </a:prstGeom>
          <a:noFill/>
          <a:ln>
            <a:noFill/>
          </a:ln>
        </p:spPr>
      </p:pic>
      <p:sp>
        <p:nvSpPr>
          <p:cNvPr id="12" name="ZoneTexte 11"/>
          <p:cNvSpPr txBox="1"/>
          <p:nvPr/>
        </p:nvSpPr>
        <p:spPr>
          <a:xfrm>
            <a:off x="836676" y="1591056"/>
            <a:ext cx="1805940" cy="369332"/>
          </a:xfrm>
          <a:prstGeom prst="rect">
            <a:avLst/>
          </a:prstGeom>
          <a:noFill/>
        </p:spPr>
        <p:txBody>
          <a:bodyPr wrap="square" rtlCol="0">
            <a:spAutoFit/>
          </a:bodyPr>
          <a:lstStyle/>
          <a:p>
            <a:r>
              <a:rPr lang="fr-BE" dirty="0" err="1"/>
              <a:t>Gaussian</a:t>
            </a:r>
            <a:r>
              <a:rPr lang="fr-BE" dirty="0"/>
              <a:t> </a:t>
            </a:r>
            <a:r>
              <a:rPr lang="fr-BE" dirty="0" err="1"/>
              <a:t>filter</a:t>
            </a:r>
            <a:endParaRPr lang="fr-BE" dirty="0"/>
          </a:p>
        </p:txBody>
      </p:sp>
      <p:sp>
        <p:nvSpPr>
          <p:cNvPr id="13" name="ZoneTexte 12"/>
          <p:cNvSpPr txBox="1"/>
          <p:nvPr/>
        </p:nvSpPr>
        <p:spPr>
          <a:xfrm>
            <a:off x="4466844" y="1591056"/>
            <a:ext cx="1805940" cy="369332"/>
          </a:xfrm>
          <a:prstGeom prst="rect">
            <a:avLst/>
          </a:prstGeom>
          <a:noFill/>
        </p:spPr>
        <p:txBody>
          <a:bodyPr wrap="square" rtlCol="0">
            <a:spAutoFit/>
          </a:bodyPr>
          <a:lstStyle/>
          <a:p>
            <a:r>
              <a:rPr lang="fr-BE" dirty="0" err="1"/>
              <a:t>Canny</a:t>
            </a:r>
            <a:r>
              <a:rPr lang="fr-BE" dirty="0"/>
              <a:t> </a:t>
            </a:r>
            <a:r>
              <a:rPr lang="fr-BE" dirty="0" err="1"/>
              <a:t>filter</a:t>
            </a:r>
            <a:endParaRPr lang="fr-BE" dirty="0"/>
          </a:p>
        </p:txBody>
      </p:sp>
      <p:cxnSp>
        <p:nvCxnSpPr>
          <p:cNvPr id="14" name="Connecteur droit avec flèche 13"/>
          <p:cNvCxnSpPr>
            <a:cxnSpLocks/>
          </p:cNvCxnSpPr>
          <p:nvPr/>
        </p:nvCxnSpPr>
        <p:spPr>
          <a:xfrm>
            <a:off x="2832255" y="2892546"/>
            <a:ext cx="827531"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5"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21</a:t>
            </a:fld>
            <a:endParaRPr lang="fr-FR" sz="1100" b="1" dirty="0">
              <a:solidFill>
                <a:schemeClr val="tx1"/>
              </a:solidFill>
            </a:endParaRPr>
          </a:p>
        </p:txBody>
      </p:sp>
    </p:spTree>
    <p:extLst>
      <p:ext uri="{BB962C8B-B14F-4D97-AF65-F5344CB8AC3E}">
        <p14:creationId xmlns:p14="http://schemas.microsoft.com/office/powerpoint/2010/main" val="40198267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err="1"/>
              <a:t>Development</a:t>
            </a:r>
            <a:r>
              <a:rPr lang="fr-BE" dirty="0"/>
              <a:t> : Software</a:t>
            </a:r>
            <a:br>
              <a:rPr lang="fr-BE" dirty="0"/>
            </a:br>
            <a:r>
              <a:rPr lang="fr-BE" dirty="0"/>
              <a:t>Image </a:t>
            </a:r>
            <a:r>
              <a:rPr lang="fr-BE" dirty="0" err="1"/>
              <a:t>processing</a:t>
            </a:r>
            <a:endParaRPr lang="fr-BE" dirty="0"/>
          </a:p>
        </p:txBody>
      </p:sp>
      <p:pic>
        <p:nvPicPr>
          <p:cNvPr id="10" name="Picture 43" descr="C:\Users\Thomas\AppData\Local\Microsoft\Windows\INetCache\Content.Word\step5 detection contour.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740" y="1940253"/>
            <a:ext cx="2927074" cy="2214304"/>
          </a:xfrm>
          <a:prstGeom prst="rect">
            <a:avLst/>
          </a:prstGeom>
          <a:noFill/>
          <a:ln>
            <a:noFill/>
          </a:ln>
        </p:spPr>
      </p:pic>
      <p:pic>
        <p:nvPicPr>
          <p:cNvPr id="12" name="Picture 76" descr="C:\Users\Thomas\AppData\Local\Microsoft\Windows\INetCache\Content.Word\step6 résultat.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88535" y="1676907"/>
            <a:ext cx="1800970" cy="2665698"/>
          </a:xfrm>
          <a:prstGeom prst="rect">
            <a:avLst/>
          </a:prstGeom>
          <a:noFill/>
          <a:ln>
            <a:noFill/>
          </a:ln>
        </p:spPr>
      </p:pic>
      <p:sp>
        <p:nvSpPr>
          <p:cNvPr id="13" name="ZoneTexte 12"/>
          <p:cNvSpPr txBox="1"/>
          <p:nvPr/>
        </p:nvSpPr>
        <p:spPr>
          <a:xfrm>
            <a:off x="640080" y="1570921"/>
            <a:ext cx="1805940" cy="369332"/>
          </a:xfrm>
          <a:prstGeom prst="rect">
            <a:avLst/>
          </a:prstGeom>
          <a:noFill/>
        </p:spPr>
        <p:txBody>
          <a:bodyPr wrap="square" rtlCol="0">
            <a:spAutoFit/>
          </a:bodyPr>
          <a:lstStyle/>
          <a:p>
            <a:r>
              <a:rPr lang="fr-BE" dirty="0"/>
              <a:t>Contour detector</a:t>
            </a:r>
          </a:p>
        </p:txBody>
      </p:sp>
      <p:sp>
        <p:nvSpPr>
          <p:cNvPr id="14" name="ZoneTexte 13"/>
          <p:cNvSpPr txBox="1"/>
          <p:nvPr/>
        </p:nvSpPr>
        <p:spPr>
          <a:xfrm>
            <a:off x="3960046" y="1313124"/>
            <a:ext cx="2457947" cy="369332"/>
          </a:xfrm>
          <a:prstGeom prst="rect">
            <a:avLst/>
          </a:prstGeom>
          <a:noFill/>
        </p:spPr>
        <p:txBody>
          <a:bodyPr wrap="square" rtlCol="0">
            <a:spAutoFit/>
          </a:bodyPr>
          <a:lstStyle/>
          <a:p>
            <a:r>
              <a:rPr lang="fr-BE" dirty="0"/>
              <a:t>Rotation and stretching</a:t>
            </a:r>
          </a:p>
        </p:txBody>
      </p:sp>
      <p:cxnSp>
        <p:nvCxnSpPr>
          <p:cNvPr id="15" name="Connecteur droit avec flèche 14"/>
          <p:cNvCxnSpPr>
            <a:cxnSpLocks/>
          </p:cNvCxnSpPr>
          <p:nvPr/>
        </p:nvCxnSpPr>
        <p:spPr>
          <a:xfrm>
            <a:off x="3035410" y="2897386"/>
            <a:ext cx="827531"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1"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22</a:t>
            </a:fld>
            <a:endParaRPr lang="fr-FR" sz="1100" b="1" dirty="0">
              <a:solidFill>
                <a:schemeClr val="tx1"/>
              </a:solidFill>
            </a:endParaRPr>
          </a:p>
        </p:txBody>
      </p:sp>
    </p:spTree>
    <p:extLst>
      <p:ext uri="{BB962C8B-B14F-4D97-AF65-F5344CB8AC3E}">
        <p14:creationId xmlns:p14="http://schemas.microsoft.com/office/powerpoint/2010/main" val="1140417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err="1"/>
              <a:t>Development</a:t>
            </a:r>
            <a:endParaRPr lang="fr-BE" dirty="0"/>
          </a:p>
        </p:txBody>
      </p:sp>
      <p:sp>
        <p:nvSpPr>
          <p:cNvPr id="3" name="Espace réservé du contenu 2"/>
          <p:cNvSpPr>
            <a:spLocks noGrp="1"/>
          </p:cNvSpPr>
          <p:nvPr>
            <p:ph idx="1"/>
          </p:nvPr>
        </p:nvSpPr>
        <p:spPr>
          <a:xfrm>
            <a:off x="342900" y="1406101"/>
            <a:ext cx="6172200" cy="1847849"/>
          </a:xfrm>
        </p:spPr>
        <p:txBody>
          <a:bodyPr/>
          <a:lstStyle/>
          <a:p>
            <a:r>
              <a:rPr lang="en-US" dirty="0"/>
              <a:t>Mechanics</a:t>
            </a:r>
          </a:p>
          <a:p>
            <a:r>
              <a:rPr lang="en-US" dirty="0"/>
              <a:t>Electronics</a:t>
            </a:r>
          </a:p>
          <a:p>
            <a:pPr>
              <a:buFont typeface="Wingdings" pitchFamily="2" charset="2"/>
              <a:buChar char="Ø"/>
            </a:pPr>
            <a:r>
              <a:rPr lang="en-US" dirty="0"/>
              <a:t>Software</a:t>
            </a:r>
          </a:p>
          <a:p>
            <a:pPr lvl="1"/>
            <a:r>
              <a:rPr lang="en-US" dirty="0"/>
              <a:t>Image processing</a:t>
            </a:r>
          </a:p>
          <a:p>
            <a:pPr lvl="1">
              <a:buFont typeface="Wingdings" pitchFamily="2" charset="2"/>
              <a:buChar char="Ø"/>
            </a:pPr>
            <a:r>
              <a:rPr lang="en-US" dirty="0"/>
              <a:t>Control</a:t>
            </a:r>
          </a:p>
        </p:txBody>
      </p:sp>
      <p:sp>
        <p:nvSpPr>
          <p:cNvPr id="7"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23</a:t>
            </a:fld>
            <a:endParaRPr lang="fr-FR" sz="1100" b="1" dirty="0">
              <a:solidFill>
                <a:schemeClr val="tx1"/>
              </a:solidFill>
            </a:endParaRPr>
          </a:p>
        </p:txBody>
      </p:sp>
    </p:spTree>
    <p:extLst>
      <p:ext uri="{BB962C8B-B14F-4D97-AF65-F5344CB8AC3E}">
        <p14:creationId xmlns:p14="http://schemas.microsoft.com/office/powerpoint/2010/main" val="3323284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err="1"/>
              <a:t>Development</a:t>
            </a:r>
            <a:r>
              <a:rPr lang="fr-BE" dirty="0"/>
              <a:t> : Software</a:t>
            </a:r>
            <a:br>
              <a:rPr lang="fr-BE" dirty="0"/>
            </a:br>
            <a:r>
              <a:rPr lang="fr-BE" dirty="0"/>
              <a:t>Control</a:t>
            </a:r>
          </a:p>
        </p:txBody>
      </p:sp>
      <p:sp>
        <p:nvSpPr>
          <p:cNvPr id="10"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24</a:t>
            </a:fld>
            <a:endParaRPr lang="fr-FR" sz="1100" b="1" dirty="0">
              <a:solidFill>
                <a:schemeClr val="tx1"/>
              </a:solidFill>
            </a:endParaRPr>
          </a:p>
        </p:txBody>
      </p:sp>
      <p:pic>
        <p:nvPicPr>
          <p:cNvPr id="5" name="Picture 2" descr="C:\Users\wesley\Documents\Superieur\Master2IngenieurIndustrielElectronique\ProjetsMaster\Rapports\Presentation\Raspberry.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369120" y="3078334"/>
            <a:ext cx="2238688" cy="154326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wesley\Documents\Superieur\Master2IngenieurIndustrielElectronique\ProjetsMaster\Presentation\Images\Comput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044" y="3061857"/>
            <a:ext cx="1688929" cy="1688929"/>
          </a:xfrm>
          <a:prstGeom prst="rect">
            <a:avLst/>
          </a:prstGeom>
          <a:noFill/>
          <a:extLst>
            <a:ext uri="{909E8E84-426E-40DD-AFC4-6F175D3DCCD1}">
              <a14:hiddenFill xmlns:a14="http://schemas.microsoft.com/office/drawing/2010/main">
                <a:solidFill>
                  <a:srgbClr val="FFFFFF"/>
                </a:solidFill>
              </a14:hiddenFill>
            </a:ext>
          </a:extLst>
        </p:spPr>
      </p:pic>
      <p:sp>
        <p:nvSpPr>
          <p:cNvPr id="7" name="Espace réservé du contenu 2"/>
          <p:cNvSpPr txBox="1">
            <a:spLocks/>
          </p:cNvSpPr>
          <p:nvPr/>
        </p:nvSpPr>
        <p:spPr>
          <a:xfrm>
            <a:off x="342900" y="1562625"/>
            <a:ext cx="6172200" cy="1304143"/>
          </a:xfrm>
          <a:prstGeom prst="rect">
            <a:avLst/>
          </a:prstGeom>
        </p:spPr>
        <p:txBody>
          <a:bodyPr vert="horz" lIns="91440" tIns="45720" rIns="91440" bIns="45720" rtlCol="0">
            <a:normAutofit lnSpcReduction="10000"/>
          </a:bodyPr>
          <a:lstStyle>
            <a:lvl1pPr marL="192881" indent="-192881" algn="l" defTabSz="257175" rtl="0" eaLnBrk="1" latinLnBrk="0" hangingPunct="1">
              <a:spcBef>
                <a:spcPct val="20000"/>
              </a:spcBef>
              <a:buFont typeface="Arial"/>
              <a:buChar char="•"/>
              <a:defRPr sz="1800" kern="1200">
                <a:solidFill>
                  <a:schemeClr val="tx1"/>
                </a:solidFill>
                <a:latin typeface="+mn-lt"/>
                <a:ea typeface="+mn-ea"/>
                <a:cs typeface="+mn-cs"/>
              </a:defRPr>
            </a:lvl1pPr>
            <a:lvl2pPr marL="417910" indent="-160735" algn="l" defTabSz="257175" rtl="0" eaLnBrk="1" latinLnBrk="0" hangingPunct="1">
              <a:spcBef>
                <a:spcPct val="20000"/>
              </a:spcBef>
              <a:buFont typeface="Arial"/>
              <a:buChar char="–"/>
              <a:defRPr sz="1575" kern="1200">
                <a:solidFill>
                  <a:schemeClr val="tx1"/>
                </a:solidFill>
                <a:latin typeface="+mn-lt"/>
                <a:ea typeface="+mn-ea"/>
                <a:cs typeface="+mn-cs"/>
              </a:defRPr>
            </a:lvl2pPr>
            <a:lvl3pPr marL="642938" indent="-128588" algn="l" defTabSz="257175" rtl="0" eaLnBrk="1" latinLnBrk="0" hangingPunct="1">
              <a:spcBef>
                <a:spcPct val="20000"/>
              </a:spcBef>
              <a:buFont typeface="Arial"/>
              <a:buChar char="•"/>
              <a:defRPr sz="1350" kern="1200">
                <a:solidFill>
                  <a:schemeClr val="tx1"/>
                </a:solidFill>
                <a:latin typeface="+mn-lt"/>
                <a:ea typeface="+mn-ea"/>
                <a:cs typeface="+mn-cs"/>
              </a:defRPr>
            </a:lvl3pPr>
            <a:lvl4pPr marL="900113" indent="-128588" algn="l" defTabSz="257175" rtl="0" eaLnBrk="1" latinLnBrk="0" hangingPunct="1">
              <a:spcBef>
                <a:spcPct val="20000"/>
              </a:spcBef>
              <a:buFont typeface="Arial"/>
              <a:buChar char="–"/>
              <a:defRPr sz="1125" kern="1200">
                <a:solidFill>
                  <a:schemeClr val="tx1"/>
                </a:solidFill>
                <a:latin typeface="+mn-lt"/>
                <a:ea typeface="+mn-ea"/>
                <a:cs typeface="+mn-cs"/>
              </a:defRPr>
            </a:lvl4pPr>
            <a:lvl5pPr marL="1157288" indent="-128588" algn="l" defTabSz="257175" rtl="0" eaLnBrk="1" latinLnBrk="0" hangingPunct="1">
              <a:spcBef>
                <a:spcPct val="20000"/>
              </a:spcBef>
              <a:buFont typeface="Arial"/>
              <a:buChar char="»"/>
              <a:defRPr sz="1125" kern="1200">
                <a:solidFill>
                  <a:schemeClr val="tx1"/>
                </a:solidFill>
                <a:latin typeface="+mn-lt"/>
                <a:ea typeface="+mn-ea"/>
                <a:cs typeface="+mn-cs"/>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r>
              <a:rPr lang="fr-BE" dirty="0"/>
              <a:t>Computer </a:t>
            </a:r>
            <a:r>
              <a:rPr lang="fr-BE" dirty="0" err="1"/>
              <a:t>controlled</a:t>
            </a:r>
            <a:r>
              <a:rPr lang="fr-BE" dirty="0"/>
              <a:t>  =&gt; </a:t>
            </a:r>
            <a:r>
              <a:rPr lang="fr-BE" dirty="0" err="1"/>
              <a:t>Raspberry</a:t>
            </a:r>
            <a:r>
              <a:rPr lang="fr-BE" dirty="0"/>
              <a:t> PI 3 </a:t>
            </a:r>
            <a:r>
              <a:rPr lang="fr-BE" dirty="0" err="1"/>
              <a:t>controlled</a:t>
            </a:r>
            <a:endParaRPr lang="fr-BE" dirty="0"/>
          </a:p>
          <a:p>
            <a:r>
              <a:rPr lang="fr-BE" dirty="0" err="1"/>
              <a:t>What</a:t>
            </a:r>
            <a:r>
              <a:rPr lang="fr-BE" dirty="0"/>
              <a:t> </a:t>
            </a:r>
            <a:r>
              <a:rPr lang="fr-BE" dirty="0" err="1"/>
              <a:t>is</a:t>
            </a:r>
            <a:r>
              <a:rPr lang="fr-BE" dirty="0"/>
              <a:t> a </a:t>
            </a:r>
            <a:r>
              <a:rPr lang="fr-BE" dirty="0" err="1"/>
              <a:t>Raspberry</a:t>
            </a:r>
            <a:r>
              <a:rPr lang="fr-BE" dirty="0"/>
              <a:t> PI ?</a:t>
            </a:r>
          </a:p>
          <a:p>
            <a:r>
              <a:rPr lang="fr-BE" dirty="0"/>
              <a:t>O.S. installation, configuration</a:t>
            </a:r>
          </a:p>
          <a:p>
            <a:r>
              <a:rPr lang="fr-BE" dirty="0" err="1"/>
              <a:t>Programming</a:t>
            </a:r>
            <a:r>
              <a:rPr lang="fr-BE" dirty="0"/>
              <a:t> &amp; Image </a:t>
            </a:r>
            <a:r>
              <a:rPr lang="fr-BE" dirty="0" err="1"/>
              <a:t>processing</a:t>
            </a:r>
            <a:endParaRPr lang="fr-BE" dirty="0"/>
          </a:p>
        </p:txBody>
      </p:sp>
      <p:sp>
        <p:nvSpPr>
          <p:cNvPr id="4" name="Flèche droite 3"/>
          <p:cNvSpPr/>
          <p:nvPr/>
        </p:nvSpPr>
        <p:spPr>
          <a:xfrm>
            <a:off x="2191265" y="3492842"/>
            <a:ext cx="2018270" cy="5848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Tree>
    <p:extLst>
      <p:ext uri="{BB962C8B-B14F-4D97-AF65-F5344CB8AC3E}">
        <p14:creationId xmlns:p14="http://schemas.microsoft.com/office/powerpoint/2010/main" val="13605375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err="1"/>
              <a:t>Development</a:t>
            </a:r>
            <a:r>
              <a:rPr lang="fr-BE" dirty="0"/>
              <a:t> : Software</a:t>
            </a:r>
            <a:br>
              <a:rPr lang="fr-BE" dirty="0"/>
            </a:br>
            <a:r>
              <a:rPr lang="fr-BE" dirty="0"/>
              <a:t>Control</a:t>
            </a:r>
          </a:p>
        </p:txBody>
      </p:sp>
      <p:sp>
        <p:nvSpPr>
          <p:cNvPr id="3" name="Espace réservé du contenu 2"/>
          <p:cNvSpPr>
            <a:spLocks noGrp="1"/>
          </p:cNvSpPr>
          <p:nvPr>
            <p:ph idx="1"/>
          </p:nvPr>
        </p:nvSpPr>
        <p:spPr>
          <a:xfrm>
            <a:off x="342900" y="1307245"/>
            <a:ext cx="2993424" cy="3394472"/>
          </a:xfrm>
        </p:spPr>
        <p:txBody>
          <a:bodyPr>
            <a:normAutofit/>
          </a:bodyPr>
          <a:lstStyle/>
          <a:p>
            <a:endParaRPr lang="fr-BE" dirty="0"/>
          </a:p>
          <a:p>
            <a:pPr marL="0" indent="0">
              <a:buNone/>
            </a:pPr>
            <a:endParaRPr lang="fr-BE" dirty="0"/>
          </a:p>
        </p:txBody>
      </p:sp>
      <p:sp>
        <p:nvSpPr>
          <p:cNvPr id="10"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25</a:t>
            </a:fld>
            <a:endParaRPr lang="fr-FR" sz="1100" b="1" dirty="0">
              <a:solidFill>
                <a:schemeClr val="tx1"/>
              </a:solidFill>
            </a:endParaRPr>
          </a:p>
        </p:txBody>
      </p:sp>
      <p:sp>
        <p:nvSpPr>
          <p:cNvPr id="6" name="Espace réservé du contenu 2"/>
          <p:cNvSpPr txBox="1">
            <a:spLocks/>
          </p:cNvSpPr>
          <p:nvPr/>
        </p:nvSpPr>
        <p:spPr>
          <a:xfrm>
            <a:off x="383059" y="1476303"/>
            <a:ext cx="6172200" cy="3056356"/>
          </a:xfrm>
          <a:prstGeom prst="rect">
            <a:avLst/>
          </a:prstGeom>
        </p:spPr>
        <p:txBody>
          <a:bodyPr vert="horz" lIns="91440" tIns="45720" rIns="91440" bIns="45720" rtlCol="0">
            <a:normAutofit/>
          </a:bodyPr>
          <a:lstStyle>
            <a:lvl1pPr marL="192881" indent="-192881" algn="l" defTabSz="257175" rtl="0" eaLnBrk="1" latinLnBrk="0" hangingPunct="1">
              <a:spcBef>
                <a:spcPct val="20000"/>
              </a:spcBef>
              <a:buFont typeface="Arial"/>
              <a:buChar char="•"/>
              <a:defRPr sz="1800" kern="1200">
                <a:solidFill>
                  <a:schemeClr val="tx1"/>
                </a:solidFill>
                <a:latin typeface="+mn-lt"/>
                <a:ea typeface="+mn-ea"/>
                <a:cs typeface="+mn-cs"/>
              </a:defRPr>
            </a:lvl1pPr>
            <a:lvl2pPr marL="417910" indent="-160735" algn="l" defTabSz="257175" rtl="0" eaLnBrk="1" latinLnBrk="0" hangingPunct="1">
              <a:spcBef>
                <a:spcPct val="20000"/>
              </a:spcBef>
              <a:buFont typeface="Arial"/>
              <a:buChar char="–"/>
              <a:defRPr sz="1575" kern="1200">
                <a:solidFill>
                  <a:schemeClr val="tx1"/>
                </a:solidFill>
                <a:latin typeface="+mn-lt"/>
                <a:ea typeface="+mn-ea"/>
                <a:cs typeface="+mn-cs"/>
              </a:defRPr>
            </a:lvl2pPr>
            <a:lvl3pPr marL="642938" indent="-128588" algn="l" defTabSz="257175" rtl="0" eaLnBrk="1" latinLnBrk="0" hangingPunct="1">
              <a:spcBef>
                <a:spcPct val="20000"/>
              </a:spcBef>
              <a:buFont typeface="Arial"/>
              <a:buChar char="•"/>
              <a:defRPr sz="1350" kern="1200">
                <a:solidFill>
                  <a:schemeClr val="tx1"/>
                </a:solidFill>
                <a:latin typeface="+mn-lt"/>
                <a:ea typeface="+mn-ea"/>
                <a:cs typeface="+mn-cs"/>
              </a:defRPr>
            </a:lvl3pPr>
            <a:lvl4pPr marL="900113" indent="-128588" algn="l" defTabSz="257175" rtl="0" eaLnBrk="1" latinLnBrk="0" hangingPunct="1">
              <a:spcBef>
                <a:spcPct val="20000"/>
              </a:spcBef>
              <a:buFont typeface="Arial"/>
              <a:buChar char="–"/>
              <a:defRPr sz="1125" kern="1200">
                <a:solidFill>
                  <a:schemeClr val="tx1"/>
                </a:solidFill>
                <a:latin typeface="+mn-lt"/>
                <a:ea typeface="+mn-ea"/>
                <a:cs typeface="+mn-cs"/>
              </a:defRPr>
            </a:lvl4pPr>
            <a:lvl5pPr marL="1157288" indent="-128588" algn="l" defTabSz="257175" rtl="0" eaLnBrk="1" latinLnBrk="0" hangingPunct="1">
              <a:spcBef>
                <a:spcPct val="20000"/>
              </a:spcBef>
              <a:buFont typeface="Arial"/>
              <a:buChar char="»"/>
              <a:defRPr sz="1125" kern="1200">
                <a:solidFill>
                  <a:schemeClr val="tx1"/>
                </a:solidFill>
                <a:latin typeface="+mn-lt"/>
                <a:ea typeface="+mn-ea"/>
                <a:cs typeface="+mn-cs"/>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r>
              <a:rPr lang="en-US" dirty="0"/>
              <a:t>Serial commands from Raspberry Pi to PCB :</a:t>
            </a:r>
          </a:p>
          <a:p>
            <a:pPr lvl="1"/>
            <a:r>
              <a:rPr lang="en-US" dirty="0"/>
              <a:t>UP, DOWN, DISABLE, FULL, HALF, QUARTER, EIGHTH, SIXTEENTH</a:t>
            </a:r>
          </a:p>
          <a:p>
            <a:pPr marL="257175" lvl="1" indent="0">
              <a:buNone/>
            </a:pPr>
            <a:endParaRPr lang="en-US" dirty="0"/>
          </a:p>
          <a:p>
            <a:r>
              <a:rPr lang="en-US" dirty="0"/>
              <a:t>Serial commands from PCB to Raspberry Pi:</a:t>
            </a:r>
          </a:p>
          <a:p>
            <a:pPr lvl="1"/>
            <a:r>
              <a:rPr lang="en-US" dirty="0"/>
              <a:t>ISUP, ISDOWN, ISSTOP, STEPSIZESET, ERROR</a:t>
            </a:r>
          </a:p>
          <a:p>
            <a:pPr lvl="1"/>
            <a:endParaRPr lang="en-US" dirty="0"/>
          </a:p>
          <a:p>
            <a:r>
              <a:rPr lang="en-GB" dirty="0"/>
              <a:t>Ex . : UP command is received</a:t>
            </a:r>
          </a:p>
          <a:p>
            <a:pPr lvl="1"/>
            <a:r>
              <a:rPr lang="en-GB" dirty="0"/>
              <a:t>The stepper motor turn and when the UP sensor detects the Plexiglas windows, motor is automatically disable. </a:t>
            </a:r>
            <a:br>
              <a:rPr lang="en-GB" dirty="0"/>
            </a:br>
            <a:r>
              <a:rPr lang="en-GB" dirty="0"/>
              <a:t>Then, the PCB return ISUP command.</a:t>
            </a:r>
          </a:p>
          <a:p>
            <a:endParaRPr lang="en-US" dirty="0"/>
          </a:p>
        </p:txBody>
      </p:sp>
    </p:spTree>
    <p:extLst>
      <p:ext uri="{BB962C8B-B14F-4D97-AF65-F5344CB8AC3E}">
        <p14:creationId xmlns:p14="http://schemas.microsoft.com/office/powerpoint/2010/main" val="3831702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wesley\Documents\Superieur\Master2IngenieurIndustrielElectronique\ProjetsMaster\Presentation\MechanicalSyste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5505" y="1063225"/>
            <a:ext cx="2349684" cy="3172855"/>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lstStyle/>
          <a:p>
            <a:r>
              <a:rPr lang="en-US" dirty="0"/>
              <a:t>Development : Software</a:t>
            </a:r>
            <a:br>
              <a:rPr lang="en-US" dirty="0"/>
            </a:br>
            <a:r>
              <a:rPr lang="en-US" dirty="0"/>
              <a:t>Control</a:t>
            </a:r>
          </a:p>
        </p:txBody>
      </p:sp>
      <p:sp>
        <p:nvSpPr>
          <p:cNvPr id="3" name="Espace réservé du contenu 2"/>
          <p:cNvSpPr>
            <a:spLocks noGrp="1"/>
          </p:cNvSpPr>
          <p:nvPr>
            <p:ph idx="1"/>
          </p:nvPr>
        </p:nvSpPr>
        <p:spPr>
          <a:xfrm>
            <a:off x="342900" y="1472005"/>
            <a:ext cx="4571006" cy="3497560"/>
          </a:xfrm>
        </p:spPr>
        <p:txBody>
          <a:bodyPr>
            <a:normAutofit/>
          </a:bodyPr>
          <a:lstStyle/>
          <a:p>
            <a:r>
              <a:rPr lang="en-US" dirty="0"/>
              <a:t>Currently, controlled by 4 buttons on  Raspberry Pi’s GPIOs:</a:t>
            </a:r>
          </a:p>
          <a:p>
            <a:pPr lvl="1"/>
            <a:r>
              <a:rPr lang="en-US" dirty="0"/>
              <a:t>Start</a:t>
            </a:r>
          </a:p>
          <a:p>
            <a:pPr lvl="1"/>
            <a:r>
              <a:rPr lang="en-US" dirty="0"/>
              <a:t>Next</a:t>
            </a:r>
          </a:p>
          <a:p>
            <a:pPr lvl="1"/>
            <a:r>
              <a:rPr lang="en-US" dirty="0"/>
              <a:t>End</a:t>
            </a:r>
          </a:p>
          <a:p>
            <a:pPr lvl="1"/>
            <a:r>
              <a:rPr lang="en-US" dirty="0"/>
              <a:t>Stop</a:t>
            </a:r>
          </a:p>
          <a:p>
            <a:r>
              <a:rPr lang="en-US" dirty="0"/>
              <a:t>Serial messages between Raspberry PI &amp; PCB</a:t>
            </a:r>
          </a:p>
          <a:p>
            <a:r>
              <a:rPr lang="en-US" dirty="0"/>
              <a:t>UP and DOWN sensors connected on the PCB</a:t>
            </a:r>
          </a:p>
          <a:p>
            <a:r>
              <a:rPr lang="en-US" dirty="0"/>
              <a:t>Motor control on the PCB</a:t>
            </a:r>
          </a:p>
        </p:txBody>
      </p:sp>
      <p:sp>
        <p:nvSpPr>
          <p:cNvPr id="10"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26</a:t>
            </a:fld>
            <a:endParaRPr lang="fr-FR" sz="1100" b="1" dirty="0">
              <a:solidFill>
                <a:schemeClr val="tx1"/>
              </a:solidFill>
            </a:endParaRPr>
          </a:p>
        </p:txBody>
      </p:sp>
    </p:spTree>
    <p:extLst>
      <p:ext uri="{BB962C8B-B14F-4D97-AF65-F5344CB8AC3E}">
        <p14:creationId xmlns:p14="http://schemas.microsoft.com/office/powerpoint/2010/main" val="2675857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err="1"/>
              <a:t>Development</a:t>
            </a:r>
            <a:r>
              <a:rPr lang="fr-BE" dirty="0"/>
              <a:t> : Software</a:t>
            </a:r>
            <a:br>
              <a:rPr lang="fr-BE" dirty="0"/>
            </a:br>
            <a:r>
              <a:rPr lang="fr-BE" dirty="0"/>
              <a:t>Control</a:t>
            </a:r>
          </a:p>
        </p:txBody>
      </p:sp>
      <p:sp>
        <p:nvSpPr>
          <p:cNvPr id="3" name="Espace réservé du contenu 2"/>
          <p:cNvSpPr>
            <a:spLocks noGrp="1"/>
          </p:cNvSpPr>
          <p:nvPr>
            <p:ph idx="1"/>
          </p:nvPr>
        </p:nvSpPr>
        <p:spPr>
          <a:xfrm>
            <a:off x="342900" y="1290769"/>
            <a:ext cx="2993424" cy="3476494"/>
          </a:xfrm>
        </p:spPr>
        <p:txBody>
          <a:bodyPr>
            <a:normAutofit fontScale="85000" lnSpcReduction="20000"/>
          </a:bodyPr>
          <a:lstStyle/>
          <a:p>
            <a:r>
              <a:rPr lang="fr-BE" b="1" dirty="0"/>
              <a:t>Initialisation</a:t>
            </a:r>
          </a:p>
          <a:p>
            <a:pPr lvl="1"/>
            <a:r>
              <a:rPr lang="fr-BE" dirty="0"/>
              <a:t>Display « </a:t>
            </a:r>
            <a:r>
              <a:rPr lang="fr-BE" dirty="0" err="1"/>
              <a:t>press</a:t>
            </a:r>
            <a:r>
              <a:rPr lang="fr-BE" dirty="0"/>
              <a:t> </a:t>
            </a:r>
            <a:r>
              <a:rPr lang="fr-BE" dirty="0" err="1"/>
              <a:t>start</a:t>
            </a:r>
            <a:r>
              <a:rPr lang="fr-BE" dirty="0"/>
              <a:t> »</a:t>
            </a:r>
          </a:p>
          <a:p>
            <a:r>
              <a:rPr lang="fr-BE" b="1" dirty="0"/>
              <a:t>Start</a:t>
            </a:r>
          </a:p>
          <a:p>
            <a:pPr lvl="1"/>
            <a:r>
              <a:rPr lang="fr-BE" dirty="0"/>
              <a:t>Up command</a:t>
            </a:r>
          </a:p>
          <a:p>
            <a:pPr lvl="1"/>
            <a:r>
              <a:rPr lang="fr-BE" dirty="0"/>
              <a:t>Display « </a:t>
            </a:r>
            <a:r>
              <a:rPr lang="fr-BE" dirty="0" err="1"/>
              <a:t>press</a:t>
            </a:r>
            <a:r>
              <a:rPr lang="fr-BE" dirty="0"/>
              <a:t> </a:t>
            </a:r>
            <a:r>
              <a:rPr lang="fr-BE" dirty="0" err="1"/>
              <a:t>next</a:t>
            </a:r>
            <a:r>
              <a:rPr lang="fr-BE" dirty="0"/>
              <a:t> or end »</a:t>
            </a:r>
          </a:p>
          <a:p>
            <a:r>
              <a:rPr lang="fr-BE" b="1" dirty="0" err="1"/>
              <a:t>Next</a:t>
            </a:r>
            <a:endParaRPr lang="fr-BE" b="1" dirty="0"/>
          </a:p>
          <a:p>
            <a:pPr lvl="1"/>
            <a:r>
              <a:rPr lang="fr-BE" dirty="0"/>
              <a:t>Down command</a:t>
            </a:r>
          </a:p>
          <a:p>
            <a:pPr lvl="1"/>
            <a:r>
              <a:rPr lang="fr-BE" dirty="0"/>
              <a:t>Display « scan in </a:t>
            </a:r>
            <a:r>
              <a:rPr lang="fr-BE" dirty="0" err="1"/>
              <a:t>progress</a:t>
            </a:r>
            <a:r>
              <a:rPr lang="fr-BE" dirty="0"/>
              <a:t> »</a:t>
            </a:r>
          </a:p>
          <a:p>
            <a:pPr lvl="1"/>
            <a:r>
              <a:rPr lang="fr-BE" dirty="0" err="1"/>
              <a:t>Takes</a:t>
            </a:r>
            <a:r>
              <a:rPr lang="fr-BE" dirty="0"/>
              <a:t> </a:t>
            </a:r>
            <a:r>
              <a:rPr lang="fr-BE" dirty="0" err="1"/>
              <a:t>pictures</a:t>
            </a:r>
            <a:endParaRPr lang="fr-BE" dirty="0"/>
          </a:p>
          <a:p>
            <a:pPr lvl="1"/>
            <a:r>
              <a:rPr lang="fr-BE" dirty="0"/>
              <a:t>Image </a:t>
            </a:r>
            <a:r>
              <a:rPr lang="fr-BE" dirty="0" err="1"/>
              <a:t>processing</a:t>
            </a:r>
            <a:endParaRPr lang="fr-BE" dirty="0"/>
          </a:p>
          <a:p>
            <a:pPr lvl="1"/>
            <a:r>
              <a:rPr lang="fr-BE" dirty="0"/>
              <a:t>Return to </a:t>
            </a:r>
            <a:r>
              <a:rPr lang="fr-BE" dirty="0" err="1"/>
              <a:t>start</a:t>
            </a:r>
            <a:r>
              <a:rPr lang="fr-BE" dirty="0"/>
              <a:t> </a:t>
            </a:r>
            <a:r>
              <a:rPr lang="fr-BE" dirty="0" err="1"/>
              <a:t>button</a:t>
            </a:r>
            <a:r>
              <a:rPr lang="fr-BE" dirty="0"/>
              <a:t> process</a:t>
            </a:r>
          </a:p>
          <a:p>
            <a:r>
              <a:rPr lang="fr-BE" b="1" dirty="0"/>
              <a:t>End</a:t>
            </a:r>
          </a:p>
          <a:p>
            <a:pPr lvl="1"/>
            <a:r>
              <a:rPr lang="fr-BE" dirty="0"/>
              <a:t>Display « scan </a:t>
            </a:r>
            <a:r>
              <a:rPr lang="fr-BE" dirty="0" err="1"/>
              <a:t>completed</a:t>
            </a:r>
            <a:r>
              <a:rPr lang="fr-BE" dirty="0"/>
              <a:t> »</a:t>
            </a:r>
          </a:p>
          <a:p>
            <a:pPr lvl="1"/>
            <a:r>
              <a:rPr lang="fr-BE" dirty="0"/>
              <a:t>Return to initialisation process</a:t>
            </a:r>
          </a:p>
          <a:p>
            <a:r>
              <a:rPr lang="fr-BE" b="1" dirty="0"/>
              <a:t>Stop</a:t>
            </a:r>
          </a:p>
          <a:p>
            <a:pPr lvl="1"/>
            <a:r>
              <a:rPr lang="fr-BE" dirty="0"/>
              <a:t>System </a:t>
            </a:r>
            <a:r>
              <a:rPr lang="fr-BE" dirty="0" err="1"/>
              <a:t>shutdown</a:t>
            </a:r>
            <a:endParaRPr lang="fr-BE" dirty="0"/>
          </a:p>
          <a:p>
            <a:endParaRPr lang="fr-BE" dirty="0"/>
          </a:p>
          <a:p>
            <a:pPr marL="0" indent="0">
              <a:buNone/>
            </a:pPr>
            <a:endParaRPr lang="fr-BE" dirty="0"/>
          </a:p>
        </p:txBody>
      </p:sp>
      <p:sp>
        <p:nvSpPr>
          <p:cNvPr id="10"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27</a:t>
            </a:fld>
            <a:endParaRPr lang="fr-FR" sz="1100" b="1" dirty="0">
              <a:solidFill>
                <a:schemeClr val="tx1"/>
              </a:solidFill>
            </a:endParaRPr>
          </a:p>
        </p:txBody>
      </p:sp>
      <p:pic>
        <p:nvPicPr>
          <p:cNvPr id="3074" name="Picture 2" descr="C:\Users\wesley\Documents\Superieur\Master2IngenieurIndustrielElectronique\ProjetsMaster\Rapports\Ordinos\StateMachin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2146" y="1655806"/>
            <a:ext cx="3314396" cy="2342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6259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a:t>Content</a:t>
            </a:r>
          </a:p>
        </p:txBody>
      </p:sp>
      <p:sp>
        <p:nvSpPr>
          <p:cNvPr id="3" name="Espace réservé du contenu 2"/>
          <p:cNvSpPr>
            <a:spLocks noGrp="1"/>
          </p:cNvSpPr>
          <p:nvPr>
            <p:ph idx="1"/>
          </p:nvPr>
        </p:nvSpPr>
        <p:spPr>
          <a:xfrm>
            <a:off x="342900" y="1406101"/>
            <a:ext cx="6172200" cy="1757233"/>
          </a:xfrm>
        </p:spPr>
        <p:txBody>
          <a:bodyPr/>
          <a:lstStyle/>
          <a:p>
            <a:r>
              <a:rPr lang="en-US" dirty="0"/>
              <a:t>Development</a:t>
            </a:r>
          </a:p>
          <a:p>
            <a:pPr>
              <a:buFont typeface="Wingdings" panose="05000000000000000000" pitchFamily="2" charset="2"/>
              <a:buChar char="Ø"/>
            </a:pPr>
            <a:r>
              <a:rPr lang="en-US" dirty="0"/>
              <a:t>Results</a:t>
            </a:r>
          </a:p>
          <a:p>
            <a:r>
              <a:rPr lang="en-US" dirty="0"/>
              <a:t>Encountered issues</a:t>
            </a:r>
          </a:p>
          <a:p>
            <a:r>
              <a:rPr lang="en-US" dirty="0"/>
              <a:t>Conclusion</a:t>
            </a:r>
          </a:p>
        </p:txBody>
      </p:sp>
      <p:sp>
        <p:nvSpPr>
          <p:cNvPr id="5"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28</a:t>
            </a:fld>
            <a:endParaRPr lang="fr-FR" sz="1100" b="1" dirty="0">
              <a:solidFill>
                <a:schemeClr val="tx1"/>
              </a:solidFill>
            </a:endParaRPr>
          </a:p>
        </p:txBody>
      </p:sp>
    </p:spTree>
    <p:extLst>
      <p:ext uri="{BB962C8B-B14F-4D97-AF65-F5344CB8AC3E}">
        <p14:creationId xmlns:p14="http://schemas.microsoft.com/office/powerpoint/2010/main" val="4411448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Results : Mechanics</a:t>
            </a:r>
            <a:br>
              <a:rPr lang="en-US" dirty="0"/>
            </a:br>
            <a:endParaRPr lang="en-US" dirty="0"/>
          </a:p>
        </p:txBody>
      </p:sp>
      <p:pic>
        <p:nvPicPr>
          <p:cNvPr id="11" name="Picture 87" descr="C:\Users\Thomas\AppData\Local\Microsoft\Windows\INetCache\Content.Word\IMAG0920.jpg"/>
          <p:cNvPicPr/>
          <p:nvPr/>
        </p:nvPicPr>
        <p:blipFill rotWithShape="1">
          <a:blip r:embed="rId3" cstate="print">
            <a:extLst>
              <a:ext uri="{28A0092B-C50C-407E-A947-70E740481C1C}">
                <a14:useLocalDpi xmlns:a14="http://schemas.microsoft.com/office/drawing/2010/main" val="0"/>
              </a:ext>
            </a:extLst>
          </a:blip>
          <a:srcRect l="17991" r="22632"/>
          <a:stretch/>
        </p:blipFill>
        <p:spPr bwMode="auto">
          <a:xfrm>
            <a:off x="157924" y="1600644"/>
            <a:ext cx="3051620" cy="2993979"/>
          </a:xfrm>
          <a:prstGeom prst="rect">
            <a:avLst/>
          </a:prstGeom>
          <a:noFill/>
          <a:ln>
            <a:noFill/>
          </a:ln>
          <a:extLst>
            <a:ext uri="{53640926-AAD7-44D8-BBD7-CCE9431645EC}">
              <a14:shadowObscured xmlns:a14="http://schemas.microsoft.com/office/drawing/2010/main"/>
            </a:ext>
          </a:extLst>
        </p:spPr>
      </p:pic>
      <p:pic>
        <p:nvPicPr>
          <p:cNvPr id="12" name="Picture 88" descr="C:\Users\Thomas\AppData\Local\Microsoft\Windows\INetCache\Content.Word\IMAG0922.jpg"/>
          <p:cNvPicPr/>
          <p:nvPr/>
        </p:nvPicPr>
        <p:blipFill rotWithShape="1">
          <a:blip r:embed="rId4" cstate="print">
            <a:extLst>
              <a:ext uri="{28A0092B-C50C-407E-A947-70E740481C1C}">
                <a14:useLocalDpi xmlns:a14="http://schemas.microsoft.com/office/drawing/2010/main" val="0"/>
              </a:ext>
            </a:extLst>
          </a:blip>
          <a:srcRect l="11932"/>
          <a:stretch/>
        </p:blipFill>
        <p:spPr bwMode="auto">
          <a:xfrm>
            <a:off x="3465196" y="1801812"/>
            <a:ext cx="3234880" cy="2157540"/>
          </a:xfrm>
          <a:prstGeom prst="rect">
            <a:avLst/>
          </a:prstGeom>
          <a:noFill/>
          <a:ln>
            <a:noFill/>
          </a:ln>
          <a:extLst>
            <a:ext uri="{53640926-AAD7-44D8-BBD7-CCE9431645EC}">
              <a14:shadowObscured xmlns:a14="http://schemas.microsoft.com/office/drawing/2010/main"/>
            </a:ext>
          </a:extLst>
        </p:spPr>
      </p:pic>
      <p:sp>
        <p:nvSpPr>
          <p:cNvPr id="8"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29</a:t>
            </a:fld>
            <a:endParaRPr lang="fr-FR" sz="1100" b="1" dirty="0">
              <a:solidFill>
                <a:schemeClr val="tx1"/>
              </a:solidFill>
            </a:endParaRPr>
          </a:p>
        </p:txBody>
      </p:sp>
    </p:spTree>
    <p:extLst>
      <p:ext uri="{BB962C8B-B14F-4D97-AF65-F5344CB8AC3E}">
        <p14:creationId xmlns:p14="http://schemas.microsoft.com/office/powerpoint/2010/main" val="1569048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a:t>Introduction</a:t>
            </a:r>
            <a:br>
              <a:rPr lang="fr-BE" dirty="0"/>
            </a:br>
            <a:endParaRPr lang="fr-BE" dirty="0"/>
          </a:p>
        </p:txBody>
      </p:sp>
      <p:sp>
        <p:nvSpPr>
          <p:cNvPr id="8"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3</a:t>
            </a:fld>
            <a:endParaRPr lang="fr-FR" sz="1100" b="1" dirty="0">
              <a:solidFill>
                <a:schemeClr val="tx1"/>
              </a:solidFill>
            </a:endParaRPr>
          </a:p>
        </p:txBody>
      </p:sp>
      <p:sp>
        <p:nvSpPr>
          <p:cNvPr id="4" name="Flèche droite 3"/>
          <p:cNvSpPr/>
          <p:nvPr/>
        </p:nvSpPr>
        <p:spPr>
          <a:xfrm>
            <a:off x="2846113" y="2888496"/>
            <a:ext cx="791861" cy="4777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p>
        </p:txBody>
      </p:sp>
      <p:sp>
        <p:nvSpPr>
          <p:cNvPr id="3" name="TextBox 2"/>
          <p:cNvSpPr txBox="1"/>
          <p:nvPr/>
        </p:nvSpPr>
        <p:spPr>
          <a:xfrm>
            <a:off x="90615" y="1611965"/>
            <a:ext cx="2730363" cy="1477328"/>
          </a:xfrm>
          <a:prstGeom prst="rect">
            <a:avLst/>
          </a:prstGeom>
          <a:noFill/>
        </p:spPr>
        <p:txBody>
          <a:bodyPr wrap="none" rtlCol="0">
            <a:spAutoFit/>
          </a:bodyPr>
          <a:lstStyle/>
          <a:p>
            <a:r>
              <a:rPr lang="en-US" dirty="0"/>
              <a:t>Old system’s flaws</a:t>
            </a:r>
          </a:p>
          <a:p>
            <a:pPr marL="285750" indent="-285750">
              <a:buFont typeface="Arial" panose="020B0604020202020204" pitchFamily="34" charset="0"/>
              <a:buChar char="•"/>
            </a:pPr>
            <a:r>
              <a:rPr lang="en-US" dirty="0"/>
              <a:t>Controlled by Computer</a:t>
            </a:r>
          </a:p>
          <a:p>
            <a:pPr marL="285750" indent="-285750">
              <a:buFont typeface="Arial" panose="020B0604020202020204" pitchFamily="34" charset="0"/>
              <a:buChar char="•"/>
            </a:pPr>
            <a:r>
              <a:rPr lang="en-US" dirty="0"/>
              <a:t>Lack of stability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9" name="TextBox 8"/>
          <p:cNvSpPr txBox="1"/>
          <p:nvPr/>
        </p:nvSpPr>
        <p:spPr>
          <a:xfrm>
            <a:off x="3771900" y="1611965"/>
            <a:ext cx="2743200" cy="1754326"/>
          </a:xfrm>
          <a:prstGeom prst="rect">
            <a:avLst/>
          </a:prstGeom>
          <a:noFill/>
        </p:spPr>
        <p:txBody>
          <a:bodyPr wrap="square" rtlCol="0">
            <a:spAutoFit/>
          </a:bodyPr>
          <a:lstStyle/>
          <a:p>
            <a:r>
              <a:rPr lang="en-US" dirty="0"/>
              <a:t>New system’s goals</a:t>
            </a:r>
          </a:p>
          <a:p>
            <a:pPr marL="285750" indent="-285750">
              <a:buFont typeface="Arial" panose="020B0604020202020204" pitchFamily="34" charset="0"/>
              <a:buChar char="•"/>
            </a:pPr>
            <a:r>
              <a:rPr lang="en-US" dirty="0"/>
              <a:t>Controlled by embedded electronic</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8493770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Results : Electronic</a:t>
            </a:r>
            <a:br>
              <a:rPr lang="en-US" dirty="0"/>
            </a:br>
            <a:r>
              <a:rPr lang="en-US" dirty="0"/>
              <a:t>Camera multiplexer</a:t>
            </a:r>
          </a:p>
        </p:txBody>
      </p:sp>
      <p:pic>
        <p:nvPicPr>
          <p:cNvPr id="13" name="Image 12" descr="C:\Users\Mike\AppData\Local\Microsoft\Windows\INetCache\Content.Word\IMAG0918.jpg"/>
          <p:cNvPicPr/>
          <p:nvPr/>
        </p:nvPicPr>
        <p:blipFill rotWithShape="1">
          <a:blip r:embed="rId3" cstate="print">
            <a:extLst>
              <a:ext uri="{28A0092B-C50C-407E-A947-70E740481C1C}">
                <a14:useLocalDpi xmlns:a14="http://schemas.microsoft.com/office/drawing/2010/main" val="0"/>
              </a:ext>
            </a:extLst>
          </a:blip>
          <a:srcRect t="36278" r="61300" b="19836"/>
          <a:stretch/>
        </p:blipFill>
        <p:spPr bwMode="auto">
          <a:xfrm>
            <a:off x="510279" y="1852953"/>
            <a:ext cx="2678430" cy="1717040"/>
          </a:xfrm>
          <a:prstGeom prst="rect">
            <a:avLst/>
          </a:prstGeom>
          <a:noFill/>
          <a:ln>
            <a:noFill/>
          </a:ln>
          <a:extLst>
            <a:ext uri="{53640926-AAD7-44D8-BBD7-CCE9431645EC}">
              <a14:shadowObscured xmlns:a14="http://schemas.microsoft.com/office/drawing/2010/main"/>
            </a:ext>
          </a:extLst>
        </p:spPr>
      </p:pic>
      <p:pic>
        <p:nvPicPr>
          <p:cNvPr id="8" name="Picture 86" descr="C:\Users\Thomas\AppData\Local\Microsoft\Windows\INetCache\Content.Word\IMAG0924.jpg"/>
          <p:cNvPicPr/>
          <p:nvPr/>
        </p:nvPicPr>
        <p:blipFill rotWithShape="1">
          <a:blip r:embed="rId4" cstate="print">
            <a:extLst>
              <a:ext uri="{28A0092B-C50C-407E-A947-70E740481C1C}">
                <a14:useLocalDpi xmlns:a14="http://schemas.microsoft.com/office/drawing/2010/main" val="0"/>
              </a:ext>
            </a:extLst>
          </a:blip>
          <a:srcRect l="17356" r="26856"/>
          <a:stretch/>
        </p:blipFill>
        <p:spPr bwMode="auto">
          <a:xfrm>
            <a:off x="3894041" y="1852953"/>
            <a:ext cx="2382520" cy="2417993"/>
          </a:xfrm>
          <a:prstGeom prst="rect">
            <a:avLst/>
          </a:prstGeom>
          <a:noFill/>
          <a:ln>
            <a:noFill/>
          </a:ln>
          <a:extLst>
            <a:ext uri="{53640926-AAD7-44D8-BBD7-CCE9431645EC}">
              <a14:shadowObscured xmlns:a14="http://schemas.microsoft.com/office/drawing/2010/main"/>
            </a:ext>
          </a:extLst>
        </p:spPr>
      </p:pic>
      <p:sp>
        <p:nvSpPr>
          <p:cNvPr id="10"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30</a:t>
            </a:fld>
            <a:endParaRPr lang="fr-FR" sz="1100" b="1" dirty="0">
              <a:solidFill>
                <a:schemeClr val="tx1"/>
              </a:solidFill>
            </a:endParaRPr>
          </a:p>
        </p:txBody>
      </p:sp>
      <p:sp>
        <p:nvSpPr>
          <p:cNvPr id="3" name="TextBox 2"/>
          <p:cNvSpPr txBox="1"/>
          <p:nvPr/>
        </p:nvSpPr>
        <p:spPr>
          <a:xfrm>
            <a:off x="1225316" y="1483621"/>
            <a:ext cx="1248355" cy="369332"/>
          </a:xfrm>
          <a:prstGeom prst="rect">
            <a:avLst/>
          </a:prstGeom>
          <a:noFill/>
        </p:spPr>
        <p:txBody>
          <a:bodyPr wrap="none" rtlCol="0">
            <a:spAutoFit/>
          </a:bodyPr>
          <a:lstStyle/>
          <a:p>
            <a:r>
              <a:rPr lang="en-US" dirty="0"/>
              <a:t>2-layer PCB</a:t>
            </a:r>
          </a:p>
        </p:txBody>
      </p:sp>
      <p:sp>
        <p:nvSpPr>
          <p:cNvPr id="7" name="TextBox 6"/>
          <p:cNvSpPr txBox="1"/>
          <p:nvPr/>
        </p:nvSpPr>
        <p:spPr>
          <a:xfrm>
            <a:off x="4461123" y="1483621"/>
            <a:ext cx="1137234" cy="369332"/>
          </a:xfrm>
          <a:prstGeom prst="rect">
            <a:avLst/>
          </a:prstGeom>
          <a:noFill/>
        </p:spPr>
        <p:txBody>
          <a:bodyPr wrap="none" rtlCol="0">
            <a:spAutoFit/>
          </a:bodyPr>
          <a:lstStyle/>
          <a:p>
            <a:r>
              <a:rPr lang="en-US" dirty="0"/>
              <a:t>Populated</a:t>
            </a:r>
          </a:p>
        </p:txBody>
      </p:sp>
      <p:sp>
        <p:nvSpPr>
          <p:cNvPr id="4" name="Oval 3"/>
          <p:cNvSpPr/>
          <p:nvPr/>
        </p:nvSpPr>
        <p:spPr>
          <a:xfrm>
            <a:off x="4811079" y="2919240"/>
            <a:ext cx="361087" cy="361087"/>
          </a:xfrm>
          <a:prstGeom prst="ellipse">
            <a:avLst/>
          </a:prstGeom>
          <a:no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265206" y="4034926"/>
            <a:ext cx="3470822" cy="338554"/>
          </a:xfrm>
          <a:prstGeom prst="rect">
            <a:avLst/>
          </a:prstGeom>
          <a:noFill/>
        </p:spPr>
        <p:txBody>
          <a:bodyPr wrap="none" rtlCol="0">
            <a:spAutoFit/>
          </a:bodyPr>
          <a:lstStyle/>
          <a:p>
            <a:r>
              <a:rPr lang="en-US" sz="1600" dirty="0"/>
              <a:t>FSA642 in QFN package : </a:t>
            </a:r>
            <a:r>
              <a:rPr lang="en-US" sz="1600" b="1" u="sng" dirty="0"/>
              <a:t>2.5 x 3.4 mm</a:t>
            </a:r>
          </a:p>
        </p:txBody>
      </p:sp>
      <p:cxnSp>
        <p:nvCxnSpPr>
          <p:cNvPr id="9" name="Straight Arrow Connector 8"/>
          <p:cNvCxnSpPr>
            <a:cxnSpLocks/>
          </p:cNvCxnSpPr>
          <p:nvPr/>
        </p:nvCxnSpPr>
        <p:spPr>
          <a:xfrm flipV="1">
            <a:off x="3609892" y="3209365"/>
            <a:ext cx="1201187" cy="9442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58543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sz="2800" dirty="0"/>
              <a:t>Results : Electronic</a:t>
            </a:r>
            <a:br>
              <a:rPr lang="en-US" sz="2800" dirty="0"/>
            </a:br>
            <a:r>
              <a:rPr lang="en-US" sz="2800" dirty="0"/>
              <a:t>Camera multiplexer</a:t>
            </a:r>
            <a:endParaRPr lang="en-US" dirty="0"/>
          </a:p>
        </p:txBody>
      </p:sp>
      <p:pic>
        <p:nvPicPr>
          <p:cNvPr id="8" name="Picture 86" descr="C:\Users\Thomas\AppData\Local\Microsoft\Windows\INetCache\Content.Word\IMAG0924.jpg"/>
          <p:cNvPicPr/>
          <p:nvPr/>
        </p:nvPicPr>
        <p:blipFill rotWithShape="1">
          <a:blip r:embed="rId3" cstate="print">
            <a:extLst>
              <a:ext uri="{28A0092B-C50C-407E-A947-70E740481C1C}">
                <a14:useLocalDpi xmlns:a14="http://schemas.microsoft.com/office/drawing/2010/main" val="0"/>
              </a:ext>
            </a:extLst>
          </a:blip>
          <a:srcRect l="12549" r="29996"/>
          <a:stretch/>
        </p:blipFill>
        <p:spPr bwMode="auto">
          <a:xfrm>
            <a:off x="3913505" y="1577222"/>
            <a:ext cx="2679320" cy="2640330"/>
          </a:xfrm>
          <a:prstGeom prst="rect">
            <a:avLst/>
          </a:prstGeom>
          <a:noFill/>
          <a:ln>
            <a:noFill/>
          </a:ln>
          <a:extLst>
            <a:ext uri="{53640926-AAD7-44D8-BBD7-CCE9431645EC}">
              <a14:shadowObscured xmlns:a14="http://schemas.microsoft.com/office/drawing/2010/main"/>
            </a:ext>
          </a:extLst>
        </p:spPr>
      </p:pic>
      <p:pic>
        <p:nvPicPr>
          <p:cNvPr id="1026" name="Picture 2" descr="Résultat de recherche d'images pour &quot;raspberry pi 3&quot;"/>
          <p:cNvPicPr>
            <a:picLocks noChangeAspect="1" noChangeArrowheads="1"/>
          </p:cNvPicPr>
          <p:nvPr/>
        </p:nvPicPr>
        <p:blipFill rotWithShape="1">
          <a:blip r:embed="rId4">
            <a:extLst>
              <a:ext uri="{28A0092B-C50C-407E-A947-70E740481C1C}">
                <a14:useLocalDpi xmlns:a14="http://schemas.microsoft.com/office/drawing/2010/main" val="0"/>
              </a:ext>
            </a:extLst>
          </a:blip>
          <a:srcRect l="10567" t="11051" r="11360" b="11977"/>
          <a:stretch/>
        </p:blipFill>
        <p:spPr bwMode="auto">
          <a:xfrm>
            <a:off x="608076" y="2128517"/>
            <a:ext cx="2240279" cy="153773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4" descr="https://www.raspberrypi.org/app/uploads/2016/04/camera_v2.jpg"/>
          <p:cNvPicPr/>
          <p:nvPr/>
        </p:nvPicPr>
        <p:blipFill>
          <a:blip r:embed="rId5">
            <a:extLst>
              <a:ext uri="{28A0092B-C50C-407E-A947-70E740481C1C}">
                <a14:useLocalDpi xmlns:a14="http://schemas.microsoft.com/office/drawing/2010/main" val="0"/>
              </a:ext>
            </a:extLst>
          </a:blip>
          <a:srcRect l="25314" t="15723" r="8865" b="16985"/>
          <a:stretch>
            <a:fillRect/>
          </a:stretch>
        </p:blipFill>
        <p:spPr bwMode="auto">
          <a:xfrm>
            <a:off x="3248342" y="3685510"/>
            <a:ext cx="1330326" cy="1046035"/>
          </a:xfrm>
          <a:prstGeom prst="rect">
            <a:avLst/>
          </a:prstGeom>
          <a:noFill/>
          <a:ln>
            <a:noFill/>
          </a:ln>
        </p:spPr>
      </p:pic>
      <p:pic>
        <p:nvPicPr>
          <p:cNvPr id="14" name="Picture 44" descr="https://www.raspberrypi.org/app/uploads/2016/04/camera_v2.jpg"/>
          <p:cNvPicPr/>
          <p:nvPr/>
        </p:nvPicPr>
        <p:blipFill>
          <a:blip r:embed="rId5">
            <a:extLst>
              <a:ext uri="{28A0092B-C50C-407E-A947-70E740481C1C}">
                <a14:useLocalDpi xmlns:a14="http://schemas.microsoft.com/office/drawing/2010/main" val="0"/>
              </a:ext>
            </a:extLst>
          </a:blip>
          <a:srcRect l="25314" t="15723" r="8865" b="16985"/>
          <a:stretch>
            <a:fillRect/>
          </a:stretch>
        </p:blipFill>
        <p:spPr bwMode="auto">
          <a:xfrm>
            <a:off x="3113531" y="1076827"/>
            <a:ext cx="1330326" cy="1046035"/>
          </a:xfrm>
          <a:prstGeom prst="rect">
            <a:avLst/>
          </a:prstGeom>
          <a:noFill/>
          <a:ln>
            <a:noFill/>
          </a:ln>
        </p:spPr>
      </p:pic>
      <p:cxnSp>
        <p:nvCxnSpPr>
          <p:cNvPr id="7" name="Connecteur droit avec flèche 6"/>
          <p:cNvCxnSpPr>
            <a:cxnSpLocks/>
            <a:stCxn id="8" idx="1"/>
          </p:cNvCxnSpPr>
          <p:nvPr/>
        </p:nvCxnSpPr>
        <p:spPr>
          <a:xfrm flipH="1">
            <a:off x="1789043" y="2897387"/>
            <a:ext cx="2124462" cy="378550"/>
          </a:xfrm>
          <a:prstGeom prst="straightConnector1">
            <a:avLst/>
          </a:prstGeom>
          <a:ln w="762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Connecteur droit avec flèche 15"/>
          <p:cNvCxnSpPr>
            <a:cxnSpLocks/>
          </p:cNvCxnSpPr>
          <p:nvPr/>
        </p:nvCxnSpPr>
        <p:spPr>
          <a:xfrm>
            <a:off x="4443857" y="1577222"/>
            <a:ext cx="859663" cy="27413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19" name="Connecteur droit avec flèche 18"/>
          <p:cNvCxnSpPr>
            <a:cxnSpLocks/>
          </p:cNvCxnSpPr>
          <p:nvPr/>
        </p:nvCxnSpPr>
        <p:spPr>
          <a:xfrm flipV="1">
            <a:off x="4542092" y="3849624"/>
            <a:ext cx="761428" cy="392605"/>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5"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31</a:t>
            </a:fld>
            <a:endParaRPr lang="fr-FR" sz="1100" b="1" dirty="0">
              <a:solidFill>
                <a:schemeClr val="tx1"/>
              </a:solidFill>
            </a:endParaRPr>
          </a:p>
        </p:txBody>
      </p:sp>
      <p:cxnSp>
        <p:nvCxnSpPr>
          <p:cNvPr id="11" name="Connecteur droit avec flèche 6"/>
          <p:cNvCxnSpPr>
            <a:cxnSpLocks/>
          </p:cNvCxnSpPr>
          <p:nvPr/>
        </p:nvCxnSpPr>
        <p:spPr>
          <a:xfrm>
            <a:off x="2146852" y="2258170"/>
            <a:ext cx="3824578" cy="333955"/>
          </a:xfrm>
          <a:prstGeom prst="straightConnector1">
            <a:avLst/>
          </a:prstGeom>
          <a:ln w="762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081702" y="2421591"/>
            <a:ext cx="852413" cy="646331"/>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Python</a:t>
            </a:r>
          </a:p>
          <a:p>
            <a:r>
              <a:rPr lang="en-US" dirty="0"/>
              <a:t>script</a:t>
            </a:r>
          </a:p>
        </p:txBody>
      </p:sp>
    </p:spTree>
    <p:extLst>
      <p:ext uri="{BB962C8B-B14F-4D97-AF65-F5344CB8AC3E}">
        <p14:creationId xmlns:p14="http://schemas.microsoft.com/office/powerpoint/2010/main" val="14666174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Results : Image processing</a:t>
            </a:r>
            <a:br>
              <a:rPr lang="en-US" dirty="0"/>
            </a:br>
            <a:endParaRPr lang="en-US" dirty="0"/>
          </a:p>
        </p:txBody>
      </p:sp>
      <p:pic>
        <p:nvPicPr>
          <p:cNvPr id="8" name="Picture 58" descr="image20"/>
          <p:cNvPicPr/>
          <p:nvPr/>
        </p:nvPicPr>
        <p:blipFill>
          <a:blip r:embed="rId3">
            <a:extLst>
              <a:ext uri="{28A0092B-C50C-407E-A947-70E740481C1C}">
                <a14:useLocalDpi xmlns:a14="http://schemas.microsoft.com/office/drawing/2010/main" val="0"/>
              </a:ext>
            </a:extLst>
          </a:blip>
          <a:srcRect/>
          <a:stretch>
            <a:fillRect/>
          </a:stretch>
        </p:blipFill>
        <p:spPr bwMode="auto">
          <a:xfrm>
            <a:off x="164592" y="1985357"/>
            <a:ext cx="3090672" cy="2498622"/>
          </a:xfrm>
          <a:prstGeom prst="rect">
            <a:avLst/>
          </a:prstGeom>
          <a:noFill/>
          <a:ln>
            <a:noFill/>
          </a:ln>
        </p:spPr>
      </p:pic>
      <p:pic>
        <p:nvPicPr>
          <p:cNvPr id="10" name="Picture 57" descr="2017-03-28-133614_1920x1080_scrot"/>
          <p:cNvPicPr/>
          <p:nvPr/>
        </p:nvPicPr>
        <p:blipFill>
          <a:blip r:embed="rId4">
            <a:extLst>
              <a:ext uri="{28A0092B-C50C-407E-A947-70E740481C1C}">
                <a14:useLocalDpi xmlns:a14="http://schemas.microsoft.com/office/drawing/2010/main" val="0"/>
              </a:ext>
            </a:extLst>
          </a:blip>
          <a:srcRect t="6177" r="66785" b="49716"/>
          <a:stretch>
            <a:fillRect/>
          </a:stretch>
        </p:blipFill>
        <p:spPr bwMode="auto">
          <a:xfrm>
            <a:off x="3584448" y="1985357"/>
            <a:ext cx="3113532" cy="2498623"/>
          </a:xfrm>
          <a:prstGeom prst="rect">
            <a:avLst/>
          </a:prstGeom>
          <a:noFill/>
          <a:ln>
            <a:noFill/>
          </a:ln>
        </p:spPr>
      </p:pic>
      <p:sp>
        <p:nvSpPr>
          <p:cNvPr id="6" name="ZoneTexte 5"/>
          <p:cNvSpPr txBox="1"/>
          <p:nvPr/>
        </p:nvSpPr>
        <p:spPr>
          <a:xfrm>
            <a:off x="1245870" y="1591056"/>
            <a:ext cx="1805940" cy="369332"/>
          </a:xfrm>
          <a:prstGeom prst="rect">
            <a:avLst/>
          </a:prstGeom>
          <a:noFill/>
        </p:spPr>
        <p:txBody>
          <a:bodyPr wrap="square" rtlCol="0">
            <a:spAutoFit/>
          </a:bodyPr>
          <a:lstStyle/>
          <a:p>
            <a:r>
              <a:rPr lang="fr-BE" dirty="0"/>
              <a:t>Original</a:t>
            </a:r>
          </a:p>
        </p:txBody>
      </p:sp>
      <p:sp>
        <p:nvSpPr>
          <p:cNvPr id="9" name="ZoneTexte 8"/>
          <p:cNvSpPr txBox="1"/>
          <p:nvPr/>
        </p:nvSpPr>
        <p:spPr>
          <a:xfrm>
            <a:off x="4137660" y="1591056"/>
            <a:ext cx="2166620" cy="369332"/>
          </a:xfrm>
          <a:prstGeom prst="rect">
            <a:avLst/>
          </a:prstGeom>
          <a:noFill/>
        </p:spPr>
        <p:txBody>
          <a:bodyPr wrap="square" rtlCol="0">
            <a:spAutoFit/>
          </a:bodyPr>
          <a:lstStyle/>
          <a:p>
            <a:r>
              <a:rPr lang="fr-BE" dirty="0"/>
              <a:t>Gray + </a:t>
            </a:r>
            <a:r>
              <a:rPr lang="fr-BE" dirty="0" err="1"/>
              <a:t>Gaussian</a:t>
            </a:r>
            <a:r>
              <a:rPr lang="fr-BE" dirty="0"/>
              <a:t> </a:t>
            </a:r>
            <a:r>
              <a:rPr lang="fr-BE" dirty="0" err="1"/>
              <a:t>filter</a:t>
            </a:r>
            <a:endParaRPr lang="fr-BE" dirty="0"/>
          </a:p>
        </p:txBody>
      </p:sp>
      <p:cxnSp>
        <p:nvCxnSpPr>
          <p:cNvPr id="11" name="Connecteur droit avec flèche 10"/>
          <p:cNvCxnSpPr>
            <a:cxnSpLocks/>
          </p:cNvCxnSpPr>
          <p:nvPr/>
        </p:nvCxnSpPr>
        <p:spPr>
          <a:xfrm>
            <a:off x="3051810" y="3254002"/>
            <a:ext cx="827531"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2"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32</a:t>
            </a:fld>
            <a:endParaRPr lang="fr-FR" sz="1100" b="1" dirty="0">
              <a:solidFill>
                <a:schemeClr val="tx1"/>
              </a:solidFill>
            </a:endParaRPr>
          </a:p>
        </p:txBody>
      </p:sp>
    </p:spTree>
    <p:extLst>
      <p:ext uri="{BB962C8B-B14F-4D97-AF65-F5344CB8AC3E}">
        <p14:creationId xmlns:p14="http://schemas.microsoft.com/office/powerpoint/2010/main" val="24537910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Results : Image processing</a:t>
            </a:r>
            <a:br>
              <a:rPr lang="en-US" dirty="0"/>
            </a:br>
            <a:endParaRPr lang="en-US" dirty="0"/>
          </a:p>
        </p:txBody>
      </p:sp>
      <p:pic>
        <p:nvPicPr>
          <p:cNvPr id="10" name="Picture 57" descr="2017-03-28-133614_1920x1080_scrot"/>
          <p:cNvPicPr/>
          <p:nvPr/>
        </p:nvPicPr>
        <p:blipFill>
          <a:blip r:embed="rId3">
            <a:extLst>
              <a:ext uri="{28A0092B-C50C-407E-A947-70E740481C1C}">
                <a14:useLocalDpi xmlns:a14="http://schemas.microsoft.com/office/drawing/2010/main" val="0"/>
              </a:ext>
            </a:extLst>
          </a:blip>
          <a:srcRect t="6177" r="66785" b="49716"/>
          <a:stretch>
            <a:fillRect/>
          </a:stretch>
        </p:blipFill>
        <p:spPr bwMode="auto">
          <a:xfrm>
            <a:off x="185166" y="1985357"/>
            <a:ext cx="3113532" cy="2498623"/>
          </a:xfrm>
          <a:prstGeom prst="rect">
            <a:avLst/>
          </a:prstGeom>
          <a:noFill/>
          <a:ln>
            <a:noFill/>
          </a:ln>
        </p:spPr>
      </p:pic>
      <p:pic>
        <p:nvPicPr>
          <p:cNvPr id="9" name="Picture 56" descr="2017-03-28-133614_1920x1080_scrot"/>
          <p:cNvPicPr/>
          <p:nvPr/>
        </p:nvPicPr>
        <p:blipFill>
          <a:blip r:embed="rId3">
            <a:extLst>
              <a:ext uri="{28A0092B-C50C-407E-A947-70E740481C1C}">
                <a14:useLocalDpi xmlns:a14="http://schemas.microsoft.com/office/drawing/2010/main" val="0"/>
              </a:ext>
            </a:extLst>
          </a:blip>
          <a:srcRect l="35068" t="56210" r="31474"/>
          <a:stretch>
            <a:fillRect/>
          </a:stretch>
        </p:blipFill>
        <p:spPr bwMode="auto">
          <a:xfrm>
            <a:off x="3510597" y="1985356"/>
            <a:ext cx="3162237" cy="2498623"/>
          </a:xfrm>
          <a:prstGeom prst="rect">
            <a:avLst/>
          </a:prstGeom>
          <a:noFill/>
          <a:ln>
            <a:noFill/>
          </a:ln>
        </p:spPr>
      </p:pic>
      <p:cxnSp>
        <p:nvCxnSpPr>
          <p:cNvPr id="11" name="Connecteur droit avec flèche 10"/>
          <p:cNvCxnSpPr>
            <a:cxnSpLocks/>
          </p:cNvCxnSpPr>
          <p:nvPr/>
        </p:nvCxnSpPr>
        <p:spPr>
          <a:xfrm>
            <a:off x="3051810" y="3254002"/>
            <a:ext cx="827531"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2" name="ZoneTexte 11"/>
          <p:cNvSpPr txBox="1"/>
          <p:nvPr/>
        </p:nvSpPr>
        <p:spPr>
          <a:xfrm>
            <a:off x="632587" y="1591056"/>
            <a:ext cx="2218690" cy="646331"/>
          </a:xfrm>
          <a:prstGeom prst="rect">
            <a:avLst/>
          </a:prstGeom>
          <a:noFill/>
        </p:spPr>
        <p:txBody>
          <a:bodyPr wrap="square" rtlCol="0">
            <a:spAutoFit/>
          </a:bodyPr>
          <a:lstStyle/>
          <a:p>
            <a:r>
              <a:rPr lang="fr-BE" dirty="0"/>
              <a:t>Gray + </a:t>
            </a:r>
            <a:r>
              <a:rPr lang="fr-BE" dirty="0" err="1"/>
              <a:t>Gaussian</a:t>
            </a:r>
            <a:r>
              <a:rPr lang="fr-BE" dirty="0"/>
              <a:t> </a:t>
            </a:r>
            <a:r>
              <a:rPr lang="fr-BE" dirty="0" err="1"/>
              <a:t>filter</a:t>
            </a:r>
            <a:endParaRPr lang="fr-BE" dirty="0"/>
          </a:p>
          <a:p>
            <a:endParaRPr lang="fr-BE" dirty="0"/>
          </a:p>
        </p:txBody>
      </p:sp>
      <p:sp>
        <p:nvSpPr>
          <p:cNvPr id="13" name="ZoneTexte 12"/>
          <p:cNvSpPr txBox="1"/>
          <p:nvPr/>
        </p:nvSpPr>
        <p:spPr>
          <a:xfrm>
            <a:off x="4524025" y="1586992"/>
            <a:ext cx="1317975" cy="369332"/>
          </a:xfrm>
          <a:prstGeom prst="rect">
            <a:avLst/>
          </a:prstGeom>
          <a:noFill/>
        </p:spPr>
        <p:txBody>
          <a:bodyPr wrap="square" rtlCol="0">
            <a:spAutoFit/>
          </a:bodyPr>
          <a:lstStyle/>
          <a:p>
            <a:r>
              <a:rPr lang="fr-BE" dirty="0" err="1"/>
              <a:t>Canny</a:t>
            </a:r>
            <a:r>
              <a:rPr lang="fr-BE" dirty="0"/>
              <a:t> </a:t>
            </a:r>
            <a:r>
              <a:rPr lang="fr-BE" dirty="0" err="1"/>
              <a:t>filter</a:t>
            </a:r>
            <a:endParaRPr lang="fr-BE" dirty="0"/>
          </a:p>
        </p:txBody>
      </p:sp>
      <p:sp>
        <p:nvSpPr>
          <p:cNvPr id="14"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33</a:t>
            </a:fld>
            <a:endParaRPr lang="fr-FR" sz="1100" b="1" dirty="0">
              <a:solidFill>
                <a:schemeClr val="tx1"/>
              </a:solidFill>
            </a:endParaRPr>
          </a:p>
        </p:txBody>
      </p:sp>
    </p:spTree>
    <p:extLst>
      <p:ext uri="{BB962C8B-B14F-4D97-AF65-F5344CB8AC3E}">
        <p14:creationId xmlns:p14="http://schemas.microsoft.com/office/powerpoint/2010/main" val="1154039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Results : Image processing</a:t>
            </a:r>
            <a:br>
              <a:rPr lang="en-US" dirty="0"/>
            </a:br>
            <a:endParaRPr lang="en-US" dirty="0"/>
          </a:p>
        </p:txBody>
      </p:sp>
      <p:pic>
        <p:nvPicPr>
          <p:cNvPr id="9" name="Picture 56" descr="2017-03-28-133614_1920x1080_scrot"/>
          <p:cNvPicPr/>
          <p:nvPr/>
        </p:nvPicPr>
        <p:blipFill>
          <a:blip r:embed="rId3">
            <a:extLst>
              <a:ext uri="{28A0092B-C50C-407E-A947-70E740481C1C}">
                <a14:useLocalDpi xmlns:a14="http://schemas.microsoft.com/office/drawing/2010/main" val="0"/>
              </a:ext>
            </a:extLst>
          </a:blip>
          <a:srcRect l="35068" t="56210" r="31474"/>
          <a:stretch>
            <a:fillRect/>
          </a:stretch>
        </p:blipFill>
        <p:spPr bwMode="auto">
          <a:xfrm>
            <a:off x="182181" y="1985356"/>
            <a:ext cx="3162237" cy="2498623"/>
          </a:xfrm>
          <a:prstGeom prst="rect">
            <a:avLst/>
          </a:prstGeom>
          <a:noFill/>
          <a:ln>
            <a:noFill/>
          </a:ln>
        </p:spPr>
      </p:pic>
      <p:sp>
        <p:nvSpPr>
          <p:cNvPr id="11" name="ZoneTexte 10"/>
          <p:cNvSpPr txBox="1"/>
          <p:nvPr/>
        </p:nvSpPr>
        <p:spPr>
          <a:xfrm>
            <a:off x="1245870" y="1591056"/>
            <a:ext cx="1805940" cy="369332"/>
          </a:xfrm>
          <a:prstGeom prst="rect">
            <a:avLst/>
          </a:prstGeom>
          <a:noFill/>
        </p:spPr>
        <p:txBody>
          <a:bodyPr wrap="square" rtlCol="0">
            <a:spAutoFit/>
          </a:bodyPr>
          <a:lstStyle/>
          <a:p>
            <a:r>
              <a:rPr lang="fr-BE" dirty="0" err="1"/>
              <a:t>Canny</a:t>
            </a:r>
            <a:r>
              <a:rPr lang="fr-BE" dirty="0"/>
              <a:t> </a:t>
            </a:r>
            <a:r>
              <a:rPr lang="fr-BE" dirty="0" err="1"/>
              <a:t>filter</a:t>
            </a:r>
            <a:endParaRPr lang="fr-BE" dirty="0"/>
          </a:p>
        </p:txBody>
      </p:sp>
      <p:sp>
        <p:nvSpPr>
          <p:cNvPr id="10"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34</a:t>
            </a:fld>
            <a:endParaRPr lang="fr-FR" sz="1100" b="1" dirty="0">
              <a:solidFill>
                <a:schemeClr val="tx1"/>
              </a:solidFill>
            </a:endParaRPr>
          </a:p>
        </p:txBody>
      </p:sp>
      <p:pic>
        <p:nvPicPr>
          <p:cNvPr id="8" name="Picture 54" descr="2017-03-28-133614_1920x1080_scrot"/>
          <p:cNvPicPr/>
          <p:nvPr/>
        </p:nvPicPr>
        <p:blipFill>
          <a:blip r:embed="rId4">
            <a:extLst>
              <a:ext uri="{28A0092B-C50C-407E-A947-70E740481C1C}">
                <a14:useLocalDpi xmlns:a14="http://schemas.microsoft.com/office/drawing/2010/main" val="0"/>
              </a:ext>
            </a:extLst>
          </a:blip>
          <a:srcRect l="664" t="55753" r="66750"/>
          <a:stretch>
            <a:fillRect/>
          </a:stretch>
        </p:blipFill>
        <p:spPr bwMode="auto">
          <a:xfrm>
            <a:off x="3484564" y="1985356"/>
            <a:ext cx="3191256" cy="2498623"/>
          </a:xfrm>
          <a:prstGeom prst="rect">
            <a:avLst/>
          </a:prstGeom>
          <a:noFill/>
          <a:ln>
            <a:noFill/>
          </a:ln>
        </p:spPr>
      </p:pic>
      <p:sp>
        <p:nvSpPr>
          <p:cNvPr id="13" name="ZoneTexte 12"/>
          <p:cNvSpPr txBox="1"/>
          <p:nvPr/>
        </p:nvSpPr>
        <p:spPr>
          <a:xfrm>
            <a:off x="4177222" y="1595366"/>
            <a:ext cx="1805940" cy="369332"/>
          </a:xfrm>
          <a:prstGeom prst="rect">
            <a:avLst/>
          </a:prstGeom>
          <a:noFill/>
        </p:spPr>
        <p:txBody>
          <a:bodyPr wrap="square" rtlCol="0">
            <a:spAutoFit/>
          </a:bodyPr>
          <a:lstStyle/>
          <a:p>
            <a:r>
              <a:rPr lang="fr-BE" dirty="0"/>
              <a:t>Contour detector</a:t>
            </a:r>
          </a:p>
        </p:txBody>
      </p:sp>
    </p:spTree>
    <p:extLst>
      <p:ext uri="{BB962C8B-B14F-4D97-AF65-F5344CB8AC3E}">
        <p14:creationId xmlns:p14="http://schemas.microsoft.com/office/powerpoint/2010/main" val="32815440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Results : Image processing</a:t>
            </a:r>
            <a:br>
              <a:rPr lang="en-US" dirty="0"/>
            </a:br>
            <a:endParaRPr lang="en-US" dirty="0"/>
          </a:p>
        </p:txBody>
      </p:sp>
      <p:pic>
        <p:nvPicPr>
          <p:cNvPr id="9" name="Picture 56" descr="2017-03-28-133614_1920x1080_scrot"/>
          <p:cNvPicPr/>
          <p:nvPr/>
        </p:nvPicPr>
        <p:blipFill>
          <a:blip r:embed="rId3">
            <a:extLst>
              <a:ext uri="{28A0092B-C50C-407E-A947-70E740481C1C}">
                <a14:useLocalDpi xmlns:a14="http://schemas.microsoft.com/office/drawing/2010/main" val="0"/>
              </a:ext>
            </a:extLst>
          </a:blip>
          <a:srcRect l="35068" t="56210" r="31474"/>
          <a:stretch>
            <a:fillRect/>
          </a:stretch>
        </p:blipFill>
        <p:spPr bwMode="auto">
          <a:xfrm>
            <a:off x="182181" y="1985356"/>
            <a:ext cx="3162237" cy="2498623"/>
          </a:xfrm>
          <a:prstGeom prst="rect">
            <a:avLst/>
          </a:prstGeom>
          <a:noFill/>
          <a:ln>
            <a:noFill/>
          </a:ln>
        </p:spPr>
      </p:pic>
      <p:sp>
        <p:nvSpPr>
          <p:cNvPr id="10"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35</a:t>
            </a:fld>
            <a:endParaRPr lang="fr-FR" sz="1100" b="1" dirty="0">
              <a:solidFill>
                <a:schemeClr val="tx1"/>
              </a:solidFill>
            </a:endParaRPr>
          </a:p>
        </p:txBody>
      </p:sp>
      <p:pic>
        <p:nvPicPr>
          <p:cNvPr id="12" name="Espace réservé du contenu 5" descr="Une image contenant capture d’écran&#10;&#10;Description générée avec un niveau de confiance très élevé"/>
          <p:cNvPicPr>
            <a:picLocks noChangeAspect="1"/>
          </p:cNvPicPr>
          <p:nvPr/>
        </p:nvPicPr>
        <p:blipFill rotWithShape="1">
          <a:blip r:embed="rId4"/>
          <a:srcRect l="2076" t="33340" r="50609" b="4157"/>
          <a:stretch/>
        </p:blipFill>
        <p:spPr>
          <a:xfrm>
            <a:off x="3429000" y="1985355"/>
            <a:ext cx="3349447" cy="2498623"/>
          </a:xfrm>
          <a:prstGeom prst="rect">
            <a:avLst/>
          </a:prstGeom>
        </p:spPr>
      </p:pic>
      <p:sp>
        <p:nvSpPr>
          <p:cNvPr id="4" name="ZoneTexte 3"/>
          <p:cNvSpPr txBox="1"/>
          <p:nvPr/>
        </p:nvSpPr>
        <p:spPr>
          <a:xfrm>
            <a:off x="2404872" y="1255544"/>
            <a:ext cx="2048256" cy="369332"/>
          </a:xfrm>
          <a:prstGeom prst="rect">
            <a:avLst/>
          </a:prstGeom>
          <a:noFill/>
        </p:spPr>
        <p:txBody>
          <a:bodyPr wrap="square" rtlCol="0">
            <a:spAutoFit/>
          </a:bodyPr>
          <a:lstStyle/>
          <a:p>
            <a:r>
              <a:rPr lang="en-US" dirty="0"/>
              <a:t>Threshold settings</a:t>
            </a:r>
          </a:p>
        </p:txBody>
      </p:sp>
      <p:sp>
        <p:nvSpPr>
          <p:cNvPr id="3" name="ZoneTexte 2"/>
          <p:cNvSpPr txBox="1"/>
          <p:nvPr/>
        </p:nvSpPr>
        <p:spPr>
          <a:xfrm>
            <a:off x="1051620" y="1632525"/>
            <a:ext cx="1423358" cy="369332"/>
          </a:xfrm>
          <a:prstGeom prst="rect">
            <a:avLst/>
          </a:prstGeom>
          <a:noFill/>
        </p:spPr>
        <p:txBody>
          <a:bodyPr wrap="square" rtlCol="0">
            <a:spAutoFit/>
          </a:bodyPr>
          <a:lstStyle/>
          <a:p>
            <a:r>
              <a:rPr lang="fr-BE" dirty="0"/>
              <a:t>Basic </a:t>
            </a:r>
            <a:r>
              <a:rPr lang="fr-BE" dirty="0" err="1"/>
              <a:t>picture</a:t>
            </a:r>
            <a:endParaRPr lang="fr-BE" dirty="0"/>
          </a:p>
        </p:txBody>
      </p:sp>
      <p:sp>
        <p:nvSpPr>
          <p:cNvPr id="8" name="ZoneTexte 7"/>
          <p:cNvSpPr txBox="1"/>
          <p:nvPr/>
        </p:nvSpPr>
        <p:spPr>
          <a:xfrm>
            <a:off x="4418455" y="1620450"/>
            <a:ext cx="1977390" cy="369332"/>
          </a:xfrm>
          <a:prstGeom prst="rect">
            <a:avLst/>
          </a:prstGeom>
          <a:noFill/>
        </p:spPr>
        <p:txBody>
          <a:bodyPr wrap="square" rtlCol="0">
            <a:spAutoFit/>
          </a:bodyPr>
          <a:lstStyle/>
          <a:p>
            <a:r>
              <a:rPr lang="fr-BE" dirty="0" err="1"/>
              <a:t>Threshold</a:t>
            </a:r>
            <a:r>
              <a:rPr lang="fr-BE" dirty="0"/>
              <a:t> Value</a:t>
            </a:r>
          </a:p>
        </p:txBody>
      </p:sp>
      <p:cxnSp>
        <p:nvCxnSpPr>
          <p:cNvPr id="11" name="Connecteur droit avec flèche 10"/>
          <p:cNvCxnSpPr>
            <a:cxnSpLocks/>
          </p:cNvCxnSpPr>
          <p:nvPr/>
        </p:nvCxnSpPr>
        <p:spPr>
          <a:xfrm flipV="1">
            <a:off x="6161417" y="1699109"/>
            <a:ext cx="138022" cy="2120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322300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Results : Image processing</a:t>
            </a:r>
            <a:br>
              <a:rPr lang="en-US" dirty="0"/>
            </a:br>
            <a:endParaRPr lang="en-US" dirty="0"/>
          </a:p>
        </p:txBody>
      </p:sp>
      <p:sp>
        <p:nvSpPr>
          <p:cNvPr id="4" name="Espace réservé du numéro de diapositive 3"/>
          <p:cNvSpPr>
            <a:spLocks noGrp="1"/>
          </p:cNvSpPr>
          <p:nvPr>
            <p:ph type="sldNum" sz="quarter" idx="12"/>
          </p:nvPr>
        </p:nvSpPr>
        <p:spPr/>
        <p:txBody>
          <a:bodyPr/>
          <a:lstStyle/>
          <a:p>
            <a:fld id="{44BB1A5E-CAE2-3341-A442-353684C06191}" type="slidenum">
              <a:rPr lang="fr-FR" smtClean="0"/>
              <a:t>36</a:t>
            </a:fld>
            <a:endParaRPr lang="fr-FR"/>
          </a:p>
        </p:txBody>
      </p:sp>
      <p:pic>
        <p:nvPicPr>
          <p:cNvPr id="9" name="Image 8" descr="Une image contenant capture d’écran&#10;&#10;Description générée avec un niveau de confiance très élevé"/>
          <p:cNvPicPr>
            <a:picLocks noChangeAspect="1"/>
          </p:cNvPicPr>
          <p:nvPr/>
        </p:nvPicPr>
        <p:blipFill rotWithShape="1">
          <a:blip r:embed="rId3"/>
          <a:srcRect l="1066" t="15659" r="52001" b="21962"/>
          <a:stretch/>
        </p:blipFill>
        <p:spPr>
          <a:xfrm>
            <a:off x="201233" y="2067325"/>
            <a:ext cx="3195307" cy="2398253"/>
          </a:xfrm>
          <a:prstGeom prst="rect">
            <a:avLst/>
          </a:prstGeom>
        </p:spPr>
      </p:pic>
      <p:pic>
        <p:nvPicPr>
          <p:cNvPr id="11" name="Image 10" descr="Une image contenant capture d’écran, intérieur, ordinateur, équipement électronique&#10;&#10;Description générée avec un niveau de confiance très élevé"/>
          <p:cNvPicPr>
            <a:picLocks noChangeAspect="1"/>
          </p:cNvPicPr>
          <p:nvPr/>
        </p:nvPicPr>
        <p:blipFill rotWithShape="1">
          <a:blip r:embed="rId4"/>
          <a:srcRect t="8622" r="52933" b="29045"/>
          <a:stretch/>
        </p:blipFill>
        <p:spPr>
          <a:xfrm>
            <a:off x="3497813" y="2067326"/>
            <a:ext cx="3206754" cy="2398253"/>
          </a:xfrm>
          <a:prstGeom prst="rect">
            <a:avLst/>
          </a:prstGeom>
        </p:spPr>
      </p:pic>
      <p:sp>
        <p:nvSpPr>
          <p:cNvPr id="12" name="Espace réservé du contenu 11"/>
          <p:cNvSpPr>
            <a:spLocks noGrp="1"/>
          </p:cNvSpPr>
          <p:nvPr>
            <p:ph idx="1"/>
          </p:nvPr>
        </p:nvSpPr>
        <p:spPr>
          <a:xfrm>
            <a:off x="342244" y="1252728"/>
            <a:ext cx="6172200" cy="3394472"/>
          </a:xfrm>
        </p:spPr>
        <p:txBody>
          <a:bodyPr/>
          <a:lstStyle/>
          <a:p>
            <a:pPr marL="0" indent="0">
              <a:buNone/>
            </a:pPr>
            <a:r>
              <a:rPr lang="fr-BE" dirty="0"/>
              <a:t>								</a:t>
            </a:r>
            <a:r>
              <a:rPr lang="fr-BE" dirty="0" err="1"/>
              <a:t>Threshold</a:t>
            </a:r>
            <a:r>
              <a:rPr lang="fr-BE" dirty="0"/>
              <a:t> settings</a:t>
            </a:r>
          </a:p>
          <a:p>
            <a:endParaRPr lang="fr-BE" dirty="0"/>
          </a:p>
        </p:txBody>
      </p:sp>
      <p:sp>
        <p:nvSpPr>
          <p:cNvPr id="7" name="ZoneTexte 6"/>
          <p:cNvSpPr txBox="1"/>
          <p:nvPr/>
        </p:nvSpPr>
        <p:spPr>
          <a:xfrm>
            <a:off x="4418455" y="1620450"/>
            <a:ext cx="1977390" cy="369332"/>
          </a:xfrm>
          <a:prstGeom prst="rect">
            <a:avLst/>
          </a:prstGeom>
          <a:noFill/>
        </p:spPr>
        <p:txBody>
          <a:bodyPr wrap="square" rtlCol="0">
            <a:spAutoFit/>
          </a:bodyPr>
          <a:lstStyle/>
          <a:p>
            <a:r>
              <a:rPr lang="fr-BE" dirty="0" err="1"/>
              <a:t>Threshold</a:t>
            </a:r>
            <a:r>
              <a:rPr lang="fr-BE" dirty="0"/>
              <a:t> Value </a:t>
            </a:r>
          </a:p>
        </p:txBody>
      </p:sp>
      <p:sp>
        <p:nvSpPr>
          <p:cNvPr id="8" name="ZoneTexte 7"/>
          <p:cNvSpPr txBox="1"/>
          <p:nvPr/>
        </p:nvSpPr>
        <p:spPr>
          <a:xfrm>
            <a:off x="751841" y="1588184"/>
            <a:ext cx="2060369" cy="369332"/>
          </a:xfrm>
          <a:prstGeom prst="rect">
            <a:avLst/>
          </a:prstGeom>
          <a:noFill/>
        </p:spPr>
        <p:txBody>
          <a:bodyPr wrap="square" rtlCol="0">
            <a:spAutoFit/>
          </a:bodyPr>
          <a:lstStyle/>
          <a:p>
            <a:r>
              <a:rPr lang="fr-BE" dirty="0" err="1"/>
              <a:t>Threshold</a:t>
            </a:r>
            <a:r>
              <a:rPr lang="fr-BE" dirty="0"/>
              <a:t> Value</a:t>
            </a:r>
          </a:p>
        </p:txBody>
      </p:sp>
      <p:cxnSp>
        <p:nvCxnSpPr>
          <p:cNvPr id="5" name="Connecteur droit avec flèche 4"/>
          <p:cNvCxnSpPr/>
          <p:nvPr/>
        </p:nvCxnSpPr>
        <p:spPr>
          <a:xfrm>
            <a:off x="6292017" y="1650074"/>
            <a:ext cx="138022" cy="2256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Connecteur droit avec flèche 12"/>
          <p:cNvCxnSpPr/>
          <p:nvPr/>
        </p:nvCxnSpPr>
        <p:spPr>
          <a:xfrm>
            <a:off x="2622430" y="1655044"/>
            <a:ext cx="138022" cy="2256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Connecteur droit avec flèche 13"/>
          <p:cNvCxnSpPr/>
          <p:nvPr/>
        </p:nvCxnSpPr>
        <p:spPr>
          <a:xfrm>
            <a:off x="6156384" y="1652224"/>
            <a:ext cx="138022" cy="2256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32030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Results : Image processing</a:t>
            </a:r>
            <a:br>
              <a:rPr lang="en-US" dirty="0"/>
            </a:br>
            <a:endParaRPr lang="en-US" dirty="0"/>
          </a:p>
        </p:txBody>
      </p:sp>
      <p:sp>
        <p:nvSpPr>
          <p:cNvPr id="4" name="Espace réservé du numéro de diapositive 3"/>
          <p:cNvSpPr>
            <a:spLocks noGrp="1"/>
          </p:cNvSpPr>
          <p:nvPr>
            <p:ph type="sldNum" sz="quarter" idx="12"/>
          </p:nvPr>
        </p:nvSpPr>
        <p:spPr/>
        <p:txBody>
          <a:bodyPr/>
          <a:lstStyle/>
          <a:p>
            <a:fld id="{44BB1A5E-CAE2-3341-A442-353684C06191}" type="slidenum">
              <a:rPr lang="fr-FR" smtClean="0"/>
              <a:t>37</a:t>
            </a:fld>
            <a:endParaRPr lang="fr-FR"/>
          </a:p>
        </p:txBody>
      </p:sp>
      <p:pic>
        <p:nvPicPr>
          <p:cNvPr id="11" name="Image 10" descr="Une image contenant capture d’écran, intérieur, ordinateur, équipement électronique&#10;&#10;Description générée avec un niveau de confiance très élevé"/>
          <p:cNvPicPr>
            <a:picLocks noChangeAspect="1"/>
          </p:cNvPicPr>
          <p:nvPr/>
        </p:nvPicPr>
        <p:blipFill rotWithShape="1">
          <a:blip r:embed="rId3"/>
          <a:srcRect t="8622" r="52933" b="29045"/>
          <a:stretch/>
        </p:blipFill>
        <p:spPr>
          <a:xfrm>
            <a:off x="137160" y="1972578"/>
            <a:ext cx="3206754" cy="2398253"/>
          </a:xfrm>
          <a:prstGeom prst="rect">
            <a:avLst/>
          </a:prstGeom>
        </p:spPr>
      </p:pic>
      <p:sp>
        <p:nvSpPr>
          <p:cNvPr id="12" name="Espace réservé du contenu 11"/>
          <p:cNvSpPr>
            <a:spLocks noGrp="1"/>
          </p:cNvSpPr>
          <p:nvPr>
            <p:ph idx="1"/>
          </p:nvPr>
        </p:nvSpPr>
        <p:spPr>
          <a:xfrm>
            <a:off x="342244" y="1252728"/>
            <a:ext cx="6172200" cy="3394472"/>
          </a:xfrm>
        </p:spPr>
        <p:txBody>
          <a:bodyPr/>
          <a:lstStyle/>
          <a:p>
            <a:pPr marL="0" indent="0">
              <a:buNone/>
            </a:pPr>
            <a:r>
              <a:rPr lang="fr-BE" dirty="0"/>
              <a:t>								</a:t>
            </a:r>
            <a:r>
              <a:rPr lang="fr-BE" dirty="0" err="1"/>
              <a:t>Threshold</a:t>
            </a:r>
            <a:r>
              <a:rPr lang="fr-BE" dirty="0"/>
              <a:t> settings</a:t>
            </a:r>
          </a:p>
          <a:p>
            <a:endParaRPr lang="fr-BE" dirty="0"/>
          </a:p>
        </p:txBody>
      </p:sp>
      <p:pic>
        <p:nvPicPr>
          <p:cNvPr id="7" name="Image 6" descr="Une image contenant capture d’écran, intérieur, ordinateur, équipement électronique&#10;&#10;Description générée avec un niveau de confiance très élevé"/>
          <p:cNvPicPr>
            <a:picLocks noChangeAspect="1"/>
          </p:cNvPicPr>
          <p:nvPr/>
        </p:nvPicPr>
        <p:blipFill rotWithShape="1">
          <a:blip r:embed="rId3"/>
          <a:srcRect l="50000" t="8377" r="2933" b="29290"/>
          <a:stretch/>
        </p:blipFill>
        <p:spPr>
          <a:xfrm>
            <a:off x="3512774" y="1972578"/>
            <a:ext cx="3206754" cy="2398253"/>
          </a:xfrm>
          <a:prstGeom prst="rect">
            <a:avLst/>
          </a:prstGeom>
        </p:spPr>
      </p:pic>
    </p:spTree>
    <p:extLst>
      <p:ext uri="{BB962C8B-B14F-4D97-AF65-F5344CB8AC3E}">
        <p14:creationId xmlns:p14="http://schemas.microsoft.com/office/powerpoint/2010/main" val="35755262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Results : Image processing</a:t>
            </a:r>
            <a:br>
              <a:rPr lang="en-US" dirty="0"/>
            </a:br>
            <a:endParaRPr lang="en-US" dirty="0"/>
          </a:p>
        </p:txBody>
      </p:sp>
      <p:pic>
        <p:nvPicPr>
          <p:cNvPr id="10" name="Picture 54" descr="2017-03-28-133614_1920x1080_scrot"/>
          <p:cNvPicPr/>
          <p:nvPr/>
        </p:nvPicPr>
        <p:blipFill>
          <a:blip r:embed="rId3">
            <a:extLst>
              <a:ext uri="{28A0092B-C50C-407E-A947-70E740481C1C}">
                <a14:useLocalDpi xmlns:a14="http://schemas.microsoft.com/office/drawing/2010/main" val="0"/>
              </a:ext>
            </a:extLst>
          </a:blip>
          <a:srcRect l="664" t="55753" r="66750"/>
          <a:stretch>
            <a:fillRect/>
          </a:stretch>
        </p:blipFill>
        <p:spPr bwMode="auto">
          <a:xfrm>
            <a:off x="200465" y="1871774"/>
            <a:ext cx="3043873" cy="2398253"/>
          </a:xfrm>
          <a:prstGeom prst="rect">
            <a:avLst/>
          </a:prstGeom>
          <a:noFill/>
          <a:ln>
            <a:noFill/>
          </a:ln>
        </p:spPr>
      </p:pic>
      <p:sp>
        <p:nvSpPr>
          <p:cNvPr id="8"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38</a:t>
            </a:fld>
            <a:endParaRPr lang="fr-FR" sz="1100" b="1" dirty="0">
              <a:solidFill>
                <a:schemeClr val="tx1"/>
              </a:solidFill>
            </a:endParaRPr>
          </a:p>
        </p:txBody>
      </p:sp>
      <p:pic>
        <p:nvPicPr>
          <p:cNvPr id="7" name="Image 6" descr="Une image contenant capture d’écran, intérieur, ordinateur, équipement électronique&#10;&#10;Description générée avec un niveau de confiance très élevé"/>
          <p:cNvPicPr>
            <a:picLocks noChangeAspect="1"/>
          </p:cNvPicPr>
          <p:nvPr/>
        </p:nvPicPr>
        <p:blipFill rotWithShape="1">
          <a:blip r:embed="rId4"/>
          <a:srcRect l="50000" t="8377" r="2933" b="29290"/>
          <a:stretch/>
        </p:blipFill>
        <p:spPr>
          <a:xfrm>
            <a:off x="3522151" y="1871775"/>
            <a:ext cx="3206754" cy="2398253"/>
          </a:xfrm>
          <a:prstGeom prst="rect">
            <a:avLst/>
          </a:prstGeom>
        </p:spPr>
      </p:pic>
      <p:pic>
        <p:nvPicPr>
          <p:cNvPr id="9" name="Espace réservé du contenu 8" descr="Une image contenant clipart&#10;&#10;Description générée avec un niveau de confiance très élevé"/>
          <p:cNvPicPr>
            <a:picLocks noGrp="1" noChangeAspect="1"/>
          </p:cNvPicPr>
          <p:nvPr>
            <p:ph idx="1"/>
          </p:nvPr>
        </p:nvPicPr>
        <p:blipFill>
          <a:blip r:embed="rId5"/>
          <a:stretch>
            <a:fillRect/>
          </a:stretch>
        </p:blipFill>
        <p:spPr>
          <a:xfrm>
            <a:off x="5843651" y="1131777"/>
            <a:ext cx="671449" cy="671449"/>
          </a:xfrm>
        </p:spPr>
      </p:pic>
      <p:pic>
        <p:nvPicPr>
          <p:cNvPr id="13" name="Graphique 12"/>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52687" y="1180124"/>
            <a:ext cx="691651" cy="691651"/>
          </a:xfrm>
          <a:prstGeom prst="rect">
            <a:avLst/>
          </a:prstGeom>
        </p:spPr>
      </p:pic>
    </p:spTree>
    <p:extLst>
      <p:ext uri="{BB962C8B-B14F-4D97-AF65-F5344CB8AC3E}">
        <p14:creationId xmlns:p14="http://schemas.microsoft.com/office/powerpoint/2010/main" val="13145118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Results : Image processing</a:t>
            </a:r>
            <a:br>
              <a:rPr lang="en-US" dirty="0"/>
            </a:br>
            <a:endParaRPr lang="en-US" dirty="0"/>
          </a:p>
        </p:txBody>
      </p:sp>
      <p:pic>
        <p:nvPicPr>
          <p:cNvPr id="9" name="Picture 51"/>
          <p:cNvPicPr/>
          <p:nvPr/>
        </p:nvPicPr>
        <p:blipFill rotWithShape="1">
          <a:blip r:embed="rId3">
            <a:extLst>
              <a:ext uri="{28A0092B-C50C-407E-A947-70E740481C1C}">
                <a14:useLocalDpi xmlns:a14="http://schemas.microsoft.com/office/drawing/2010/main" val="0"/>
              </a:ext>
            </a:extLst>
          </a:blip>
          <a:srcRect l="162" t="5342" r="-53"/>
          <a:stretch/>
        </p:blipFill>
        <p:spPr bwMode="auto">
          <a:xfrm>
            <a:off x="549592" y="1447559"/>
            <a:ext cx="5758815" cy="2536190"/>
          </a:xfrm>
          <a:prstGeom prst="rect">
            <a:avLst/>
          </a:prstGeom>
          <a:noFill/>
          <a:ln>
            <a:noFill/>
          </a:ln>
        </p:spPr>
      </p:pic>
      <p:pic>
        <p:nvPicPr>
          <p:cNvPr id="11" name="Picture 49"/>
          <p:cNvPicPr/>
          <p:nvPr/>
        </p:nvPicPr>
        <p:blipFill>
          <a:blip r:embed="rId4">
            <a:extLst>
              <a:ext uri="{28A0092B-C50C-407E-A947-70E740481C1C}">
                <a14:useLocalDpi xmlns:a14="http://schemas.microsoft.com/office/drawing/2010/main" val="0"/>
              </a:ext>
            </a:extLst>
          </a:blip>
          <a:srcRect/>
          <a:stretch>
            <a:fillRect/>
          </a:stretch>
        </p:blipFill>
        <p:spPr bwMode="auto">
          <a:xfrm>
            <a:off x="2336545" y="4062641"/>
            <a:ext cx="2259330" cy="625729"/>
          </a:xfrm>
          <a:prstGeom prst="rect">
            <a:avLst/>
          </a:prstGeom>
          <a:noFill/>
          <a:ln>
            <a:noFill/>
          </a:ln>
        </p:spPr>
      </p:pic>
      <p:sp>
        <p:nvSpPr>
          <p:cNvPr id="10"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39</a:t>
            </a:fld>
            <a:endParaRPr lang="fr-FR" sz="1100" b="1" dirty="0">
              <a:solidFill>
                <a:schemeClr val="tx1"/>
              </a:solidFill>
            </a:endParaRPr>
          </a:p>
        </p:txBody>
      </p:sp>
    </p:spTree>
    <p:extLst>
      <p:ext uri="{BB962C8B-B14F-4D97-AF65-F5344CB8AC3E}">
        <p14:creationId xmlns:p14="http://schemas.microsoft.com/office/powerpoint/2010/main" val="534626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a:t>Introduction</a:t>
            </a:r>
            <a:br>
              <a:rPr lang="fr-BE" dirty="0"/>
            </a:br>
            <a:r>
              <a:rPr lang="fr-BE" dirty="0"/>
              <a:t>System design </a:t>
            </a:r>
            <a:r>
              <a:rPr lang="en-US" dirty="0"/>
              <a:t>overview</a:t>
            </a:r>
          </a:p>
        </p:txBody>
      </p:sp>
      <p:pic>
        <p:nvPicPr>
          <p:cNvPr id="1026" name="Picture 2" descr="C:\Users\wesley\Documents\Superieur\Master2IngenieurIndustrielElectronique\ProjetsMaster\Rapports\Presentation\Raspber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2320" y="1167033"/>
            <a:ext cx="1647225" cy="113553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wesley\Documents\Superieur\Master2IngenieurIndustrielElectronique\ProjetsMaster\Rapports\Presentation\SwitchCamer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3963380" y="2696258"/>
            <a:ext cx="765107" cy="754216"/>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wesley\Documents\Superieur\Master2IngenieurIndustrielElectronique\ProjetsMaster\Rapports\Presentation\Gear.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7131" y="3938768"/>
            <a:ext cx="927670" cy="85599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wesley\Documents\Superieur\Master2IngenieurIndustrielElectronique\ProjetsMaster\Rapports\Presentation\MPP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9968" y="2690812"/>
            <a:ext cx="901995" cy="95044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wesley\Documents\Superieur\Master2IngenieurIndustrielElectronique\ProjetsMaster\Rapports\Presentation\PCB_MotorControl.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1676609" y="997965"/>
            <a:ext cx="1128713"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wesley\Documents\Superieur\Master2IngenieurIndustrielElectronique\ProjetsMaster\Rapports\Presentation\Book.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06409" y="3892127"/>
            <a:ext cx="1330763" cy="949278"/>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wesley\Documents\Superieur\Master2IngenieurIndustrielElectronique\ProjetsMaster\Rapports\Presentation\CameraZoom.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42575" y="2908618"/>
            <a:ext cx="514350" cy="51435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9" descr="C:\Users\wesley\Documents\Superieur\Master2IngenieurIndustrielElectronique\ProjetsMaster\Rapports\Presentation\CameraZoom.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34942" y="2910579"/>
            <a:ext cx="514350" cy="514350"/>
          </a:xfrm>
          <a:prstGeom prst="rect">
            <a:avLst/>
          </a:prstGeom>
          <a:noFill/>
          <a:extLst>
            <a:ext uri="{909E8E84-426E-40DD-AFC4-6F175D3DCCD1}">
              <a14:hiddenFill xmlns:a14="http://schemas.microsoft.com/office/drawing/2010/main">
                <a:solidFill>
                  <a:srgbClr val="FFFFFF"/>
                </a:solidFill>
              </a14:hiddenFill>
            </a:ext>
          </a:extLst>
        </p:spPr>
      </p:pic>
      <p:sp>
        <p:nvSpPr>
          <p:cNvPr id="20" name="Flèche vers le bas 19"/>
          <p:cNvSpPr/>
          <p:nvPr/>
        </p:nvSpPr>
        <p:spPr>
          <a:xfrm>
            <a:off x="2105040" y="2302567"/>
            <a:ext cx="271849" cy="3882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1" name="Flèche vers le bas 20"/>
          <p:cNvSpPr/>
          <p:nvPr/>
        </p:nvSpPr>
        <p:spPr>
          <a:xfrm>
            <a:off x="2105039" y="3657728"/>
            <a:ext cx="271849" cy="3882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7" name="Flèche vers le bas 26"/>
          <p:cNvSpPr/>
          <p:nvPr/>
        </p:nvSpPr>
        <p:spPr>
          <a:xfrm rot="2437270">
            <a:off x="4955339" y="3433857"/>
            <a:ext cx="271849" cy="6790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1" name="Double flèche horizontale 10"/>
          <p:cNvSpPr/>
          <p:nvPr/>
        </p:nvSpPr>
        <p:spPr>
          <a:xfrm rot="5400000">
            <a:off x="4148400" y="2353239"/>
            <a:ext cx="395066" cy="28008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9" name="Double flèche horizontale 28"/>
          <p:cNvSpPr/>
          <p:nvPr/>
        </p:nvSpPr>
        <p:spPr>
          <a:xfrm>
            <a:off x="2974391" y="1594757"/>
            <a:ext cx="543988" cy="28008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0" name="Double flèche horizontale 29"/>
          <p:cNvSpPr/>
          <p:nvPr/>
        </p:nvSpPr>
        <p:spPr>
          <a:xfrm>
            <a:off x="3556925" y="3025989"/>
            <a:ext cx="394085" cy="28008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1" name="Double flèche horizontale 30"/>
          <p:cNvSpPr/>
          <p:nvPr/>
        </p:nvSpPr>
        <p:spPr>
          <a:xfrm>
            <a:off x="4723042" y="3025989"/>
            <a:ext cx="394085" cy="28008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2" name="Demi-tour 11"/>
          <p:cNvSpPr/>
          <p:nvPr/>
        </p:nvSpPr>
        <p:spPr>
          <a:xfrm rot="16200000">
            <a:off x="-67300" y="2691790"/>
            <a:ext cx="2903104" cy="709038"/>
          </a:xfrm>
          <a:prstGeom prst="uturnArrow">
            <a:avLst>
              <a:gd name="adj1" fmla="val 27324"/>
              <a:gd name="adj2" fmla="val 25000"/>
              <a:gd name="adj3" fmla="val 23838"/>
              <a:gd name="adj4" fmla="val 0"/>
              <a:gd name="adj5" fmla="val 645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solidFill>
                <a:schemeClr val="tx1"/>
              </a:solidFill>
            </a:endParaRPr>
          </a:p>
        </p:txBody>
      </p:sp>
      <p:sp>
        <p:nvSpPr>
          <p:cNvPr id="34" name="Flèche vers le bas 33"/>
          <p:cNvSpPr/>
          <p:nvPr/>
        </p:nvSpPr>
        <p:spPr>
          <a:xfrm rot="19340347">
            <a:off x="3419399" y="3428232"/>
            <a:ext cx="271849" cy="6790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6"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4</a:t>
            </a:fld>
            <a:endParaRPr lang="fr-FR" sz="1100" b="1" dirty="0">
              <a:solidFill>
                <a:schemeClr val="tx1"/>
              </a:solidFill>
            </a:endParaRPr>
          </a:p>
        </p:txBody>
      </p:sp>
      <p:pic>
        <p:nvPicPr>
          <p:cNvPr id="4" name="Picture 3"/>
          <p:cNvPicPr>
            <a:picLocks noChangeAspect="1"/>
          </p:cNvPicPr>
          <p:nvPr/>
        </p:nvPicPr>
        <p:blipFill>
          <a:blip r:embed="rId10"/>
          <a:stretch>
            <a:fillRect/>
          </a:stretch>
        </p:blipFill>
        <p:spPr>
          <a:xfrm>
            <a:off x="4139460" y="1493293"/>
            <a:ext cx="412943" cy="498553"/>
          </a:xfrm>
          <a:prstGeom prst="rect">
            <a:avLst/>
          </a:prstGeom>
          <a:effectLst>
            <a:glow rad="76200">
              <a:schemeClr val="bg1"/>
            </a:glow>
          </a:effectLst>
        </p:spPr>
      </p:pic>
    </p:spTree>
    <p:extLst>
      <p:ext uri="{BB962C8B-B14F-4D97-AF65-F5344CB8AC3E}">
        <p14:creationId xmlns:p14="http://schemas.microsoft.com/office/powerpoint/2010/main" val="14406302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Results : Image processing</a:t>
            </a:r>
            <a:br>
              <a:rPr lang="en-US" dirty="0"/>
            </a:br>
            <a:endParaRPr lang="en-US" dirty="0"/>
          </a:p>
        </p:txBody>
      </p:sp>
      <p:pic>
        <p:nvPicPr>
          <p:cNvPr id="12" name="Picture 47"/>
          <p:cNvPicPr/>
          <p:nvPr/>
        </p:nvPicPr>
        <p:blipFill>
          <a:blip r:embed="rId3">
            <a:extLst>
              <a:ext uri="{28A0092B-C50C-407E-A947-70E740481C1C}">
                <a14:useLocalDpi xmlns:a14="http://schemas.microsoft.com/office/drawing/2010/main" val="0"/>
              </a:ext>
            </a:extLst>
          </a:blip>
          <a:srcRect l="66814" t="5342" r="-53"/>
          <a:stretch>
            <a:fillRect/>
          </a:stretch>
        </p:blipFill>
        <p:spPr bwMode="auto">
          <a:xfrm>
            <a:off x="2195362" y="1200151"/>
            <a:ext cx="2343587" cy="3567112"/>
          </a:xfrm>
          <a:prstGeom prst="rect">
            <a:avLst/>
          </a:prstGeom>
          <a:noFill/>
          <a:ln>
            <a:noFill/>
          </a:ln>
        </p:spPr>
      </p:pic>
      <p:sp>
        <p:nvSpPr>
          <p:cNvPr id="7"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40</a:t>
            </a:fld>
            <a:endParaRPr lang="fr-FR" sz="1100" b="1" dirty="0">
              <a:solidFill>
                <a:schemeClr val="tx1"/>
              </a:solidFill>
            </a:endParaRPr>
          </a:p>
        </p:txBody>
      </p:sp>
    </p:spTree>
    <p:extLst>
      <p:ext uri="{BB962C8B-B14F-4D97-AF65-F5344CB8AC3E}">
        <p14:creationId xmlns:p14="http://schemas.microsoft.com/office/powerpoint/2010/main" val="41031589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Results : Image processing</a:t>
            </a:r>
            <a:br>
              <a:rPr lang="en-US" dirty="0"/>
            </a:br>
            <a:endParaRPr lang="en-US" dirty="0"/>
          </a:p>
        </p:txBody>
      </p:sp>
      <p:pic>
        <p:nvPicPr>
          <p:cNvPr id="7" name="Picture 46"/>
          <p:cNvPicPr/>
          <p:nvPr/>
        </p:nvPicPr>
        <p:blipFill>
          <a:blip r:embed="rId3">
            <a:extLst>
              <a:ext uri="{28A0092B-C50C-407E-A947-70E740481C1C}">
                <a14:useLocalDpi xmlns:a14="http://schemas.microsoft.com/office/drawing/2010/main" val="0"/>
              </a:ext>
            </a:extLst>
          </a:blip>
          <a:srcRect t="3922"/>
          <a:stretch>
            <a:fillRect/>
          </a:stretch>
        </p:blipFill>
        <p:spPr bwMode="auto">
          <a:xfrm>
            <a:off x="342900" y="1469573"/>
            <a:ext cx="6174105" cy="2891346"/>
          </a:xfrm>
          <a:prstGeom prst="rect">
            <a:avLst/>
          </a:prstGeom>
          <a:noFill/>
          <a:ln>
            <a:noFill/>
          </a:ln>
        </p:spPr>
      </p:pic>
      <p:sp>
        <p:nvSpPr>
          <p:cNvPr id="9"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41</a:t>
            </a:fld>
            <a:endParaRPr lang="fr-FR" sz="1100" b="1" dirty="0">
              <a:solidFill>
                <a:schemeClr val="tx1"/>
              </a:solidFill>
            </a:endParaRPr>
          </a:p>
        </p:txBody>
      </p:sp>
    </p:spTree>
    <p:extLst>
      <p:ext uri="{BB962C8B-B14F-4D97-AF65-F5344CB8AC3E}">
        <p14:creationId xmlns:p14="http://schemas.microsoft.com/office/powerpoint/2010/main" val="34536305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a:t>Content</a:t>
            </a:r>
          </a:p>
        </p:txBody>
      </p:sp>
      <p:sp>
        <p:nvSpPr>
          <p:cNvPr id="3" name="Espace réservé du contenu 2"/>
          <p:cNvSpPr>
            <a:spLocks noGrp="1"/>
          </p:cNvSpPr>
          <p:nvPr>
            <p:ph idx="1"/>
          </p:nvPr>
        </p:nvSpPr>
        <p:spPr>
          <a:xfrm>
            <a:off x="342900" y="1406101"/>
            <a:ext cx="6172200" cy="1757233"/>
          </a:xfrm>
        </p:spPr>
        <p:txBody>
          <a:bodyPr/>
          <a:lstStyle/>
          <a:p>
            <a:r>
              <a:rPr lang="en-US" dirty="0"/>
              <a:t>Development</a:t>
            </a:r>
          </a:p>
          <a:p>
            <a:r>
              <a:rPr lang="en-US" dirty="0"/>
              <a:t>Results</a:t>
            </a:r>
          </a:p>
          <a:p>
            <a:pPr>
              <a:buFont typeface="Wingdings" panose="05000000000000000000" pitchFamily="2" charset="2"/>
              <a:buChar char="Ø"/>
            </a:pPr>
            <a:r>
              <a:rPr lang="en-US" dirty="0"/>
              <a:t>Encountered issues</a:t>
            </a:r>
          </a:p>
          <a:p>
            <a:r>
              <a:rPr lang="en-US" dirty="0"/>
              <a:t>Conclusion</a:t>
            </a:r>
          </a:p>
        </p:txBody>
      </p:sp>
      <p:sp>
        <p:nvSpPr>
          <p:cNvPr id="5"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42</a:t>
            </a:fld>
            <a:endParaRPr lang="fr-FR" sz="1100" b="1" dirty="0">
              <a:solidFill>
                <a:schemeClr val="tx1"/>
              </a:solidFill>
            </a:endParaRPr>
          </a:p>
        </p:txBody>
      </p:sp>
    </p:spTree>
    <p:extLst>
      <p:ext uri="{BB962C8B-B14F-4D97-AF65-F5344CB8AC3E}">
        <p14:creationId xmlns:p14="http://schemas.microsoft.com/office/powerpoint/2010/main" val="4411448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Encountered issues</a:t>
            </a:r>
          </a:p>
        </p:txBody>
      </p:sp>
      <p:sp>
        <p:nvSpPr>
          <p:cNvPr id="3" name="Espace réservé du contenu 2"/>
          <p:cNvSpPr>
            <a:spLocks noGrp="1"/>
          </p:cNvSpPr>
          <p:nvPr>
            <p:ph idx="1"/>
          </p:nvPr>
        </p:nvSpPr>
        <p:spPr/>
        <p:txBody>
          <a:bodyPr/>
          <a:lstStyle/>
          <a:p>
            <a:r>
              <a:rPr lang="en-US" dirty="0"/>
              <a:t>Soldering a QFN component</a:t>
            </a:r>
          </a:p>
          <a:p>
            <a:pPr lvl="1"/>
            <a:r>
              <a:rPr lang="en-US" dirty="0"/>
              <a:t>Really small component, requires hot air or oven soldering</a:t>
            </a:r>
          </a:p>
          <a:p>
            <a:r>
              <a:rPr lang="en-US" dirty="0"/>
              <a:t>Install the OpenCV library on Raspberry Pi</a:t>
            </a:r>
          </a:p>
          <a:p>
            <a:r>
              <a:rPr lang="en-US" dirty="0"/>
              <a:t>Serial communication configuration with a Raspberry Pi 3</a:t>
            </a:r>
          </a:p>
          <a:p>
            <a:pPr lvl="1"/>
            <a:r>
              <a:rPr lang="en-US" dirty="0"/>
              <a:t>Serial interface is normally used with internal </a:t>
            </a:r>
            <a:r>
              <a:rPr lang="en-US" dirty="0" err="1"/>
              <a:t>bluetooth</a:t>
            </a:r>
            <a:r>
              <a:rPr lang="en-US" dirty="0"/>
              <a:t> component</a:t>
            </a:r>
          </a:p>
          <a:p>
            <a:r>
              <a:rPr lang="en-US" dirty="0"/>
              <a:t>Graphical interface configuration</a:t>
            </a:r>
          </a:p>
        </p:txBody>
      </p:sp>
      <p:sp>
        <p:nvSpPr>
          <p:cNvPr id="5" name="Espace réservé du numéro de diapositive 4"/>
          <p:cNvSpPr>
            <a:spLocks noGrp="1"/>
          </p:cNvSpPr>
          <p:nvPr>
            <p:ph type="sldNum" sz="quarter" idx="12"/>
          </p:nvPr>
        </p:nvSpPr>
        <p:spPr/>
        <p:txBody>
          <a:bodyPr/>
          <a:lstStyle/>
          <a:p>
            <a:fld id="{44BB1A5E-CAE2-3341-A442-353684C06191}" type="slidenum">
              <a:rPr lang="fr-FR" smtClean="0"/>
              <a:t>43</a:t>
            </a:fld>
            <a:endParaRPr lang="fr-FR"/>
          </a:p>
        </p:txBody>
      </p:sp>
      <p:sp>
        <p:nvSpPr>
          <p:cNvPr id="6" name="Espace réservé du numéro de diapositive 4"/>
          <p:cNvSpPr txBox="1">
            <a:spLocks/>
          </p:cNvSpPr>
          <p:nvPr/>
        </p:nvSpPr>
        <p:spPr>
          <a:xfrm>
            <a:off x="90615" y="4767263"/>
            <a:ext cx="584888" cy="273844"/>
          </a:xfrm>
          <a:prstGeom prst="rect">
            <a:avLst/>
          </a:prstGeom>
        </p:spPr>
        <p:txBody>
          <a:bodyPr vert="horz" lIns="91440" tIns="45720" rIns="91440" bIns="45720" rtlCol="0" anchor="ctr"/>
          <a:lstStyle>
            <a:defPPr>
              <a:defRPr lang="fr-FR"/>
            </a:defPPr>
            <a:lvl1pPr marL="0" algn="r" defTabSz="457200" rtl="0" eaLnBrk="1" latinLnBrk="0" hangingPunct="1">
              <a:defRPr sz="675"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44BB1A5E-CAE2-3341-A442-353684C06191}" type="slidenum">
              <a:rPr lang="fr-FR" sz="1100" b="1" smtClean="0">
                <a:solidFill>
                  <a:schemeClr val="tx1"/>
                </a:solidFill>
              </a:rPr>
              <a:pPr algn="l"/>
              <a:t>43</a:t>
            </a:fld>
            <a:endParaRPr lang="fr-FR" sz="1100" b="1" dirty="0">
              <a:solidFill>
                <a:schemeClr val="tx1"/>
              </a:solidFill>
            </a:endParaRPr>
          </a:p>
        </p:txBody>
      </p:sp>
    </p:spTree>
    <p:extLst>
      <p:ext uri="{BB962C8B-B14F-4D97-AF65-F5344CB8AC3E}">
        <p14:creationId xmlns:p14="http://schemas.microsoft.com/office/powerpoint/2010/main" val="9158376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a:t>Content</a:t>
            </a:r>
          </a:p>
        </p:txBody>
      </p:sp>
      <p:sp>
        <p:nvSpPr>
          <p:cNvPr id="3" name="Espace réservé du contenu 2"/>
          <p:cNvSpPr>
            <a:spLocks noGrp="1"/>
          </p:cNvSpPr>
          <p:nvPr>
            <p:ph idx="1"/>
          </p:nvPr>
        </p:nvSpPr>
        <p:spPr>
          <a:xfrm>
            <a:off x="342900" y="1406101"/>
            <a:ext cx="6172200" cy="1757233"/>
          </a:xfrm>
        </p:spPr>
        <p:txBody>
          <a:bodyPr/>
          <a:lstStyle/>
          <a:p>
            <a:r>
              <a:rPr lang="en-US" dirty="0"/>
              <a:t>Development</a:t>
            </a:r>
          </a:p>
          <a:p>
            <a:r>
              <a:rPr lang="en-US" dirty="0"/>
              <a:t>Results</a:t>
            </a:r>
          </a:p>
          <a:p>
            <a:r>
              <a:rPr lang="en-US" dirty="0"/>
              <a:t>Encountered issues</a:t>
            </a:r>
          </a:p>
          <a:p>
            <a:pPr>
              <a:buFont typeface="Wingdings" panose="05000000000000000000" pitchFamily="2" charset="2"/>
              <a:buChar char="Ø"/>
            </a:pPr>
            <a:r>
              <a:rPr lang="en-US" dirty="0"/>
              <a:t>Conclusion</a:t>
            </a:r>
          </a:p>
        </p:txBody>
      </p:sp>
      <p:sp>
        <p:nvSpPr>
          <p:cNvPr id="5"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44</a:t>
            </a:fld>
            <a:endParaRPr lang="fr-FR" sz="1100" b="1" dirty="0">
              <a:solidFill>
                <a:schemeClr val="tx1"/>
              </a:solidFill>
            </a:endParaRPr>
          </a:p>
        </p:txBody>
      </p:sp>
    </p:spTree>
    <p:extLst>
      <p:ext uri="{BB962C8B-B14F-4D97-AF65-F5344CB8AC3E}">
        <p14:creationId xmlns:p14="http://schemas.microsoft.com/office/powerpoint/2010/main" val="4411448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Conclusion</a:t>
            </a:r>
            <a:br>
              <a:rPr lang="en-US" dirty="0"/>
            </a:br>
            <a:r>
              <a:rPr lang="en-US" dirty="0"/>
              <a:t>Current state of the project</a:t>
            </a:r>
          </a:p>
        </p:txBody>
      </p:sp>
      <p:sp>
        <p:nvSpPr>
          <p:cNvPr id="3" name="Espace réservé du contenu 2"/>
          <p:cNvSpPr>
            <a:spLocks noGrp="1"/>
          </p:cNvSpPr>
          <p:nvPr>
            <p:ph idx="1"/>
          </p:nvPr>
        </p:nvSpPr>
        <p:spPr>
          <a:xfrm>
            <a:off x="342900" y="1282531"/>
            <a:ext cx="6172200" cy="2200140"/>
          </a:xfrm>
        </p:spPr>
        <p:txBody>
          <a:bodyPr/>
          <a:lstStyle/>
          <a:p>
            <a:r>
              <a:rPr lang="en-US" dirty="0"/>
              <a:t>Improved prototype</a:t>
            </a:r>
          </a:p>
          <a:p>
            <a:pPr lvl="1"/>
            <a:r>
              <a:rPr lang="en-US" dirty="0"/>
              <a:t>3D printing allowed for a better mechanical system</a:t>
            </a:r>
          </a:p>
          <a:p>
            <a:r>
              <a:rPr lang="en-US" dirty="0"/>
              <a:t>Electronics</a:t>
            </a:r>
          </a:p>
          <a:p>
            <a:pPr lvl="1"/>
            <a:r>
              <a:rPr lang="en-US" dirty="0"/>
              <a:t>Switch to connect two cameras</a:t>
            </a:r>
          </a:p>
          <a:p>
            <a:pPr lvl="1"/>
            <a:r>
              <a:rPr lang="en-US" dirty="0"/>
              <a:t>Motor driver issue is solved</a:t>
            </a:r>
          </a:p>
          <a:p>
            <a:r>
              <a:rPr lang="en-US" dirty="0"/>
              <a:t>Image processing</a:t>
            </a:r>
          </a:p>
          <a:p>
            <a:pPr lvl="1"/>
            <a:r>
              <a:rPr lang="en-US" dirty="0"/>
              <a:t>OpenCV in an embedded system</a:t>
            </a:r>
          </a:p>
        </p:txBody>
      </p:sp>
      <p:sp>
        <p:nvSpPr>
          <p:cNvPr id="6"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45</a:t>
            </a:fld>
            <a:endParaRPr lang="fr-FR" sz="1100" b="1" dirty="0">
              <a:solidFill>
                <a:schemeClr val="tx1"/>
              </a:solidFill>
            </a:endParaRPr>
          </a:p>
        </p:txBody>
      </p:sp>
    </p:spTree>
    <p:extLst>
      <p:ext uri="{BB962C8B-B14F-4D97-AF65-F5344CB8AC3E}">
        <p14:creationId xmlns:p14="http://schemas.microsoft.com/office/powerpoint/2010/main" val="35272350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a:t>Conclusion</a:t>
            </a:r>
            <a:br>
              <a:rPr lang="fr-BE" dirty="0"/>
            </a:br>
            <a:r>
              <a:rPr lang="fr-BE" dirty="0"/>
              <a:t>Perspectives</a:t>
            </a:r>
          </a:p>
        </p:txBody>
      </p:sp>
      <p:sp>
        <p:nvSpPr>
          <p:cNvPr id="3" name="Espace réservé du contenu 2"/>
          <p:cNvSpPr>
            <a:spLocks noGrp="1"/>
          </p:cNvSpPr>
          <p:nvPr>
            <p:ph idx="1"/>
          </p:nvPr>
        </p:nvSpPr>
        <p:spPr>
          <a:xfrm>
            <a:off x="342900" y="1299007"/>
            <a:ext cx="6172200" cy="3394472"/>
          </a:xfrm>
        </p:spPr>
        <p:txBody>
          <a:bodyPr/>
          <a:lstStyle/>
          <a:p>
            <a:r>
              <a:rPr lang="en-US" dirty="0"/>
              <a:t>Mechanical improvements :</a:t>
            </a:r>
          </a:p>
          <a:p>
            <a:pPr lvl="1"/>
            <a:r>
              <a:rPr lang="en-US" dirty="0"/>
              <a:t>3D parts conceptions</a:t>
            </a:r>
          </a:p>
          <a:p>
            <a:pPr lvl="1"/>
            <a:r>
              <a:rPr lang="en-US" dirty="0"/>
              <a:t>Close the structure</a:t>
            </a:r>
          </a:p>
          <a:p>
            <a:r>
              <a:rPr lang="en-US" dirty="0"/>
              <a:t>Electronical improvements :</a:t>
            </a:r>
          </a:p>
          <a:p>
            <a:pPr lvl="1"/>
            <a:r>
              <a:rPr lang="en-US" dirty="0"/>
              <a:t>Lighting system</a:t>
            </a:r>
          </a:p>
          <a:p>
            <a:pPr lvl="1"/>
            <a:r>
              <a:rPr lang="en-US" dirty="0"/>
              <a:t>Add touch screen &amp; graphical user interface</a:t>
            </a:r>
          </a:p>
          <a:p>
            <a:r>
              <a:rPr lang="en-US" dirty="0"/>
              <a:t>Software improvement :</a:t>
            </a:r>
          </a:p>
          <a:p>
            <a:pPr lvl="1"/>
            <a:r>
              <a:rPr lang="en-US" dirty="0"/>
              <a:t>Implement PDF file generation</a:t>
            </a:r>
          </a:p>
          <a:p>
            <a:pPr lvl="1"/>
            <a:r>
              <a:rPr lang="en-US" dirty="0"/>
              <a:t>Send the PDF file by mail</a:t>
            </a:r>
          </a:p>
          <a:p>
            <a:pPr lvl="1"/>
            <a:r>
              <a:rPr lang="en-US" dirty="0"/>
              <a:t>Improve the image processing</a:t>
            </a:r>
          </a:p>
          <a:p>
            <a:pPr lvl="1"/>
            <a:r>
              <a:rPr lang="en-US" dirty="0"/>
              <a:t>Use OCR ?</a:t>
            </a:r>
          </a:p>
        </p:txBody>
      </p:sp>
      <p:sp>
        <p:nvSpPr>
          <p:cNvPr id="6"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46</a:t>
            </a:fld>
            <a:endParaRPr lang="fr-FR" sz="1100" b="1" dirty="0">
              <a:solidFill>
                <a:schemeClr val="tx1"/>
              </a:solidFill>
            </a:endParaRPr>
          </a:p>
        </p:txBody>
      </p:sp>
    </p:spTree>
    <p:extLst>
      <p:ext uri="{BB962C8B-B14F-4D97-AF65-F5344CB8AC3E}">
        <p14:creationId xmlns:p14="http://schemas.microsoft.com/office/powerpoint/2010/main" val="34151185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42900" y="1961627"/>
            <a:ext cx="6172200" cy="857250"/>
          </a:xfrm>
        </p:spPr>
        <p:txBody>
          <a:bodyPr>
            <a:normAutofit/>
          </a:bodyPr>
          <a:lstStyle/>
          <a:p>
            <a:r>
              <a:rPr lang="en-US" sz="2800" dirty="0"/>
              <a:t>Thank you for your attention !</a:t>
            </a:r>
          </a:p>
        </p:txBody>
      </p:sp>
      <p:sp>
        <p:nvSpPr>
          <p:cNvPr id="6"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47</a:t>
            </a:fld>
            <a:endParaRPr lang="fr-FR" sz="1100" b="1" dirty="0">
              <a:solidFill>
                <a:schemeClr val="tx1"/>
              </a:solidFill>
            </a:endParaRPr>
          </a:p>
        </p:txBody>
      </p:sp>
    </p:spTree>
    <p:extLst>
      <p:ext uri="{BB962C8B-B14F-4D97-AF65-F5344CB8AC3E}">
        <p14:creationId xmlns:p14="http://schemas.microsoft.com/office/powerpoint/2010/main" val="2957519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wesley\Documents\Superieur\Master2IngenieurIndustrielElectronique\ProjetsMaster\Rapports\Presentation\Ques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7814" y="922128"/>
            <a:ext cx="2847975"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Titre 2"/>
          <p:cNvSpPr>
            <a:spLocks noGrp="1"/>
          </p:cNvSpPr>
          <p:nvPr>
            <p:ph type="title"/>
          </p:nvPr>
        </p:nvSpPr>
        <p:spPr/>
        <p:txBody>
          <a:bodyPr/>
          <a:lstStyle/>
          <a:p>
            <a:r>
              <a:rPr lang="fr-BE" dirty="0"/>
              <a:t>Questions</a:t>
            </a:r>
          </a:p>
        </p:txBody>
      </p:sp>
      <p:sp>
        <p:nvSpPr>
          <p:cNvPr id="7"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48</a:t>
            </a:fld>
            <a:endParaRPr lang="fr-FR" sz="1100" b="1" dirty="0">
              <a:solidFill>
                <a:schemeClr val="tx1"/>
              </a:solidFill>
            </a:endParaRPr>
          </a:p>
        </p:txBody>
      </p:sp>
    </p:spTree>
    <p:extLst>
      <p:ext uri="{BB962C8B-B14F-4D97-AF65-F5344CB8AC3E}">
        <p14:creationId xmlns:p14="http://schemas.microsoft.com/office/powerpoint/2010/main" val="1533258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a:t>Content</a:t>
            </a:r>
          </a:p>
        </p:txBody>
      </p:sp>
      <p:sp>
        <p:nvSpPr>
          <p:cNvPr id="3" name="Espace réservé du contenu 2"/>
          <p:cNvSpPr>
            <a:spLocks noGrp="1"/>
          </p:cNvSpPr>
          <p:nvPr>
            <p:ph idx="1"/>
          </p:nvPr>
        </p:nvSpPr>
        <p:spPr>
          <a:xfrm>
            <a:off x="342900" y="1727383"/>
            <a:ext cx="6172200" cy="1757233"/>
          </a:xfrm>
        </p:spPr>
        <p:txBody>
          <a:bodyPr/>
          <a:lstStyle/>
          <a:p>
            <a:r>
              <a:rPr lang="en-US" dirty="0"/>
              <a:t>Development</a:t>
            </a:r>
          </a:p>
          <a:p>
            <a:r>
              <a:rPr lang="en-US" dirty="0"/>
              <a:t>Results</a:t>
            </a:r>
          </a:p>
          <a:p>
            <a:r>
              <a:rPr lang="en-US" dirty="0"/>
              <a:t>Encountered issues</a:t>
            </a:r>
          </a:p>
          <a:p>
            <a:r>
              <a:rPr lang="en-US" dirty="0"/>
              <a:t>Conclusion</a:t>
            </a:r>
          </a:p>
        </p:txBody>
      </p:sp>
      <p:sp>
        <p:nvSpPr>
          <p:cNvPr id="5"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5</a:t>
            </a:fld>
            <a:endParaRPr lang="fr-FR" sz="1100" b="1" dirty="0">
              <a:solidFill>
                <a:schemeClr val="tx1"/>
              </a:solidFill>
            </a:endParaRPr>
          </a:p>
        </p:txBody>
      </p:sp>
    </p:spTree>
    <p:extLst>
      <p:ext uri="{BB962C8B-B14F-4D97-AF65-F5344CB8AC3E}">
        <p14:creationId xmlns:p14="http://schemas.microsoft.com/office/powerpoint/2010/main" val="1578949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Development</a:t>
            </a:r>
          </a:p>
        </p:txBody>
      </p:sp>
      <p:sp>
        <p:nvSpPr>
          <p:cNvPr id="3" name="Espace réservé du contenu 2"/>
          <p:cNvSpPr>
            <a:spLocks noGrp="1"/>
          </p:cNvSpPr>
          <p:nvPr>
            <p:ph idx="1"/>
          </p:nvPr>
        </p:nvSpPr>
        <p:spPr>
          <a:xfrm>
            <a:off x="342900" y="1406101"/>
            <a:ext cx="6172200" cy="1847849"/>
          </a:xfrm>
        </p:spPr>
        <p:txBody>
          <a:bodyPr/>
          <a:lstStyle/>
          <a:p>
            <a:pPr>
              <a:buFont typeface="Wingdings" pitchFamily="2" charset="2"/>
              <a:buChar char="Ø"/>
            </a:pPr>
            <a:r>
              <a:rPr lang="en-US" dirty="0"/>
              <a:t>Mechanics</a:t>
            </a:r>
          </a:p>
          <a:p>
            <a:r>
              <a:rPr lang="en-US" dirty="0"/>
              <a:t>Electronics</a:t>
            </a:r>
          </a:p>
          <a:p>
            <a:r>
              <a:rPr lang="en-US" dirty="0"/>
              <a:t>Software</a:t>
            </a:r>
          </a:p>
          <a:p>
            <a:pPr lvl="1"/>
            <a:r>
              <a:rPr lang="en-US" dirty="0"/>
              <a:t>Image processing</a:t>
            </a:r>
          </a:p>
          <a:p>
            <a:pPr lvl="1"/>
            <a:r>
              <a:rPr lang="en-US" dirty="0"/>
              <a:t>Control</a:t>
            </a:r>
          </a:p>
        </p:txBody>
      </p:sp>
      <p:sp>
        <p:nvSpPr>
          <p:cNvPr id="7"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6</a:t>
            </a:fld>
            <a:endParaRPr lang="fr-FR" sz="1100" b="1" dirty="0">
              <a:solidFill>
                <a:schemeClr val="tx1"/>
              </a:solidFill>
            </a:endParaRPr>
          </a:p>
        </p:txBody>
      </p:sp>
    </p:spTree>
    <p:extLst>
      <p:ext uri="{BB962C8B-B14F-4D97-AF65-F5344CB8AC3E}">
        <p14:creationId xmlns:p14="http://schemas.microsoft.com/office/powerpoint/2010/main" val="4182104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err="1"/>
              <a:t>Development</a:t>
            </a:r>
            <a:r>
              <a:rPr lang="fr-BE" dirty="0"/>
              <a:t> : </a:t>
            </a:r>
            <a:r>
              <a:rPr lang="fr-BE" dirty="0" err="1"/>
              <a:t>Mechanics</a:t>
            </a:r>
            <a:br>
              <a:rPr lang="fr-BE" dirty="0"/>
            </a:br>
            <a:endParaRPr lang="fr-BE" dirty="0"/>
          </a:p>
        </p:txBody>
      </p:sp>
      <p:pic>
        <p:nvPicPr>
          <p:cNvPr id="8" name="Picture 66" descr="C:\Users\Thomas\AppData\Local\Microsoft\Windows\INetCache\Content.Word\rendu_oblique.png"/>
          <p:cNvPicPr/>
          <p:nvPr/>
        </p:nvPicPr>
        <p:blipFill rotWithShape="1">
          <a:blip r:embed="rId3" cstate="print">
            <a:extLst>
              <a:ext uri="{28A0092B-C50C-407E-A947-70E740481C1C}">
                <a14:useLocalDpi xmlns:a14="http://schemas.microsoft.com/office/drawing/2010/main" val="0"/>
              </a:ext>
            </a:extLst>
          </a:blip>
          <a:srcRect l="32181" t="1980" r="27478" b="9548"/>
          <a:stretch/>
        </p:blipFill>
        <p:spPr bwMode="auto">
          <a:xfrm>
            <a:off x="675503" y="1666121"/>
            <a:ext cx="2682240" cy="2461895"/>
          </a:xfrm>
          <a:prstGeom prst="rect">
            <a:avLst/>
          </a:prstGeom>
          <a:noFill/>
          <a:ln>
            <a:noFill/>
          </a:ln>
          <a:extLst>
            <a:ext uri="{53640926-AAD7-44D8-BBD7-CCE9431645EC}">
              <a14:shadowObscured xmlns:a14="http://schemas.microsoft.com/office/drawing/2010/main"/>
            </a:ext>
          </a:extLst>
        </p:spPr>
      </p:pic>
      <p:sp>
        <p:nvSpPr>
          <p:cNvPr id="11"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7</a:t>
            </a:fld>
            <a:endParaRPr lang="fr-FR" sz="1100" b="1" dirty="0">
              <a:solidFill>
                <a:schemeClr val="tx1"/>
              </a:solidFill>
            </a:endParaRPr>
          </a:p>
        </p:txBody>
      </p:sp>
      <p:sp>
        <p:nvSpPr>
          <p:cNvPr id="3" name="TextBox 2"/>
          <p:cNvSpPr txBox="1"/>
          <p:nvPr/>
        </p:nvSpPr>
        <p:spPr>
          <a:xfrm>
            <a:off x="4226326" y="2204570"/>
            <a:ext cx="1811586" cy="1384995"/>
          </a:xfrm>
          <a:prstGeom prst="rect">
            <a:avLst/>
          </a:prstGeom>
          <a:noFill/>
        </p:spPr>
        <p:txBody>
          <a:bodyPr wrap="none" rtlCol="0">
            <a:spAutoFit/>
          </a:bodyPr>
          <a:lstStyle/>
          <a:p>
            <a:pPr algn="ctr"/>
            <a:r>
              <a:rPr lang="en-US" sz="2800" dirty="0"/>
              <a:t>CAD</a:t>
            </a:r>
          </a:p>
          <a:p>
            <a:pPr algn="ctr"/>
            <a:r>
              <a:rPr lang="en-US" sz="2800" dirty="0"/>
              <a:t>+</a:t>
            </a:r>
          </a:p>
          <a:p>
            <a:pPr algn="ctr"/>
            <a:r>
              <a:rPr lang="en-US" sz="2800" dirty="0"/>
              <a:t>3D printing</a:t>
            </a:r>
          </a:p>
        </p:txBody>
      </p:sp>
    </p:spTree>
    <p:extLst>
      <p:ext uri="{BB962C8B-B14F-4D97-AF65-F5344CB8AC3E}">
        <p14:creationId xmlns:p14="http://schemas.microsoft.com/office/powerpoint/2010/main" val="1729754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Development : Mechanics</a:t>
            </a:r>
            <a:br>
              <a:rPr lang="en-US" dirty="0"/>
            </a:br>
            <a:endParaRPr lang="en-US" dirty="0"/>
          </a:p>
        </p:txBody>
      </p:sp>
      <p:pic>
        <p:nvPicPr>
          <p:cNvPr id="9" name="Picture 69" descr="C:\Users\Thomas\AppData\Local\Microsoft\Windows\INetCache\Content.Word\assemblage.png"/>
          <p:cNvPicPr/>
          <p:nvPr/>
        </p:nvPicPr>
        <p:blipFill>
          <a:blip r:embed="rId3">
            <a:extLst>
              <a:ext uri="{28A0092B-C50C-407E-A947-70E740481C1C}">
                <a14:useLocalDpi xmlns:a14="http://schemas.microsoft.com/office/drawing/2010/main" val="0"/>
              </a:ext>
            </a:extLst>
          </a:blip>
          <a:srcRect/>
          <a:stretch>
            <a:fillRect/>
          </a:stretch>
        </p:blipFill>
        <p:spPr bwMode="auto">
          <a:xfrm>
            <a:off x="1738312" y="1469470"/>
            <a:ext cx="3999548" cy="3125153"/>
          </a:xfrm>
          <a:prstGeom prst="rect">
            <a:avLst/>
          </a:prstGeom>
          <a:noFill/>
          <a:ln>
            <a:noFill/>
          </a:ln>
        </p:spPr>
      </p:pic>
      <p:sp>
        <p:nvSpPr>
          <p:cNvPr id="8"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8</a:t>
            </a:fld>
            <a:endParaRPr lang="fr-FR" sz="1100" b="1" dirty="0">
              <a:solidFill>
                <a:schemeClr val="tx1"/>
              </a:solidFill>
            </a:endParaRPr>
          </a:p>
        </p:txBody>
      </p:sp>
    </p:spTree>
    <p:extLst>
      <p:ext uri="{BB962C8B-B14F-4D97-AF65-F5344CB8AC3E}">
        <p14:creationId xmlns:p14="http://schemas.microsoft.com/office/powerpoint/2010/main" val="2770147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Development : Mechanics</a:t>
            </a:r>
            <a:br>
              <a:rPr lang="en-US" dirty="0"/>
            </a:br>
            <a:r>
              <a:rPr lang="en-US" dirty="0"/>
              <a:t>Modular design</a:t>
            </a:r>
          </a:p>
        </p:txBody>
      </p:sp>
      <p:pic>
        <p:nvPicPr>
          <p:cNvPr id="7" name="Picture 70" descr="C:\Users\Thomas\AppData\Local\Microsoft\Windows\INetCache\Content.Word\module.png"/>
          <p:cNvPicPr/>
          <p:nvPr/>
        </p:nvPicPr>
        <p:blipFill>
          <a:blip r:embed="rId3">
            <a:extLst>
              <a:ext uri="{28A0092B-C50C-407E-A947-70E740481C1C}">
                <a14:useLocalDpi xmlns:a14="http://schemas.microsoft.com/office/drawing/2010/main" val="0"/>
              </a:ext>
            </a:extLst>
          </a:blip>
          <a:srcRect/>
          <a:stretch>
            <a:fillRect/>
          </a:stretch>
        </p:blipFill>
        <p:spPr bwMode="auto">
          <a:xfrm>
            <a:off x="1069969" y="1192680"/>
            <a:ext cx="1425067" cy="1947917"/>
          </a:xfrm>
          <a:prstGeom prst="rect">
            <a:avLst/>
          </a:prstGeom>
          <a:noFill/>
          <a:ln>
            <a:noFill/>
          </a:ln>
        </p:spPr>
      </p:pic>
      <p:pic>
        <p:nvPicPr>
          <p:cNvPr id="8" name="Picture 71" descr="C:\Users\Thomas\AppData\Local\Microsoft\Windows\INetCache\Content.Word\assemblage coin.png"/>
          <p:cNvPicPr/>
          <p:nvPr/>
        </p:nvPicPr>
        <p:blipFill>
          <a:blip r:embed="rId4">
            <a:extLst>
              <a:ext uri="{28A0092B-C50C-407E-A947-70E740481C1C}">
                <a14:useLocalDpi xmlns:a14="http://schemas.microsoft.com/office/drawing/2010/main" val="0"/>
              </a:ext>
            </a:extLst>
          </a:blip>
          <a:srcRect/>
          <a:stretch>
            <a:fillRect/>
          </a:stretch>
        </p:blipFill>
        <p:spPr bwMode="auto">
          <a:xfrm>
            <a:off x="4387850" y="2905198"/>
            <a:ext cx="1633474" cy="1711203"/>
          </a:xfrm>
          <a:prstGeom prst="rect">
            <a:avLst/>
          </a:prstGeom>
          <a:noFill/>
          <a:ln>
            <a:noFill/>
          </a:ln>
        </p:spPr>
      </p:pic>
      <p:sp>
        <p:nvSpPr>
          <p:cNvPr id="13"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9</a:t>
            </a:fld>
            <a:endParaRPr lang="fr-FR" sz="1100" b="1" dirty="0">
              <a:solidFill>
                <a:schemeClr val="tx1"/>
              </a:solidFill>
            </a:endParaRPr>
          </a:p>
        </p:txBody>
      </p:sp>
      <p:sp>
        <p:nvSpPr>
          <p:cNvPr id="3" name="TextBox 2"/>
          <p:cNvSpPr txBox="1"/>
          <p:nvPr/>
        </p:nvSpPr>
        <p:spPr>
          <a:xfrm>
            <a:off x="2886329" y="1797306"/>
            <a:ext cx="2592826" cy="369332"/>
          </a:xfrm>
          <a:prstGeom prst="rect">
            <a:avLst/>
          </a:prstGeom>
          <a:noFill/>
        </p:spPr>
        <p:txBody>
          <a:bodyPr wrap="none" rtlCol="0">
            <a:spAutoFit/>
          </a:bodyPr>
          <a:lstStyle/>
          <a:p>
            <a:r>
              <a:rPr lang="en-US" dirty="0"/>
              <a:t>Easy to 3D print base part</a:t>
            </a:r>
          </a:p>
        </p:txBody>
      </p:sp>
      <p:sp>
        <p:nvSpPr>
          <p:cNvPr id="9" name="TextBox 8"/>
          <p:cNvSpPr txBox="1"/>
          <p:nvPr/>
        </p:nvSpPr>
        <p:spPr>
          <a:xfrm>
            <a:off x="837627" y="3270048"/>
            <a:ext cx="3314818" cy="1354217"/>
          </a:xfrm>
          <a:prstGeom prst="rect">
            <a:avLst/>
          </a:prstGeom>
          <a:noFill/>
        </p:spPr>
        <p:txBody>
          <a:bodyPr wrap="none" rtlCol="0">
            <a:spAutoFit/>
          </a:bodyPr>
          <a:lstStyle/>
          <a:p>
            <a:r>
              <a:rPr lang="en-US" dirty="0"/>
              <a:t>Complex module</a:t>
            </a:r>
          </a:p>
          <a:p>
            <a:pPr marL="285750" indent="-285750">
              <a:buFont typeface="Arial" panose="020B0604020202020204" pitchFamily="34" charset="0"/>
              <a:buChar char="•"/>
            </a:pPr>
            <a:r>
              <a:rPr lang="en-US" sz="1600" dirty="0"/>
              <a:t>3D printed small module</a:t>
            </a:r>
          </a:p>
          <a:p>
            <a:pPr marL="285750" indent="-285750">
              <a:buFont typeface="Arial" panose="020B0604020202020204" pitchFamily="34" charset="0"/>
              <a:buChar char="•"/>
            </a:pPr>
            <a:r>
              <a:rPr lang="en-US" sz="1600" dirty="0"/>
              <a:t>Interconnects “off the shelf” parts</a:t>
            </a:r>
          </a:p>
          <a:p>
            <a:pPr marL="742950" lvl="1" indent="-285750">
              <a:buFont typeface="Arial" panose="020B0604020202020204" pitchFamily="34" charset="0"/>
              <a:buChar char="•"/>
            </a:pPr>
            <a:r>
              <a:rPr lang="en-US" sz="1600" dirty="0"/>
              <a:t>Regular M8 threaded rods</a:t>
            </a:r>
          </a:p>
          <a:p>
            <a:pPr marL="285750" indent="-285750">
              <a:buFont typeface="Arial" panose="020B0604020202020204" pitchFamily="34" charset="0"/>
              <a:buChar char="•"/>
            </a:pPr>
            <a:r>
              <a:rPr lang="en-US" sz="1600" dirty="0"/>
              <a:t>Make big 3D structure possible!</a:t>
            </a:r>
          </a:p>
        </p:txBody>
      </p:sp>
    </p:spTree>
    <p:extLst>
      <p:ext uri="{BB962C8B-B14F-4D97-AF65-F5344CB8AC3E}">
        <p14:creationId xmlns:p14="http://schemas.microsoft.com/office/powerpoint/2010/main" val="3565248513"/>
      </p:ext>
    </p:extLst>
  </p:cSld>
  <p:clrMapOvr>
    <a:masterClrMapping/>
  </p:clrMapOvr>
</p:sld>
</file>

<file path=ppt/theme/theme1.xml><?xml version="1.0" encoding="utf-8"?>
<a:theme xmlns:a="http://schemas.openxmlformats.org/drawingml/2006/main" name="Thème par défaut">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ésentation2" id="{01F51566-4646-D84A-B3F7-B0C8E6A25147}" vid="{F5CE156B-C37B-9942-AFFF-EE76CB33EB38}"/>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helha-technique-court-Mons</Template>
  <TotalTime>935</TotalTime>
  <Words>2569</Words>
  <Application>Microsoft Office PowerPoint</Application>
  <PresentationFormat>Custom</PresentationFormat>
  <Paragraphs>432</Paragraphs>
  <Slides>48</Slides>
  <Notes>48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Arial</vt:lpstr>
      <vt:lpstr>Calibri</vt:lpstr>
      <vt:lpstr>Wingdings</vt:lpstr>
      <vt:lpstr>Thème par défaut</vt:lpstr>
      <vt:lpstr>Scanbook project</vt:lpstr>
      <vt:lpstr>Introduction </vt:lpstr>
      <vt:lpstr>Introduction </vt:lpstr>
      <vt:lpstr>Introduction System design overview</vt:lpstr>
      <vt:lpstr>Content</vt:lpstr>
      <vt:lpstr>Development</vt:lpstr>
      <vt:lpstr>Development : Mechanics </vt:lpstr>
      <vt:lpstr>Development : Mechanics </vt:lpstr>
      <vt:lpstr>Development : Mechanics Modular design</vt:lpstr>
      <vt:lpstr>Development : Mechanics Down position detection</vt:lpstr>
      <vt:lpstr>Development : Mechanics Many other parts…</vt:lpstr>
      <vt:lpstr>Development</vt:lpstr>
      <vt:lpstr>Development : Electronics Motor driver issue</vt:lpstr>
      <vt:lpstr>Development : Electronic</vt:lpstr>
      <vt:lpstr>Development : Electronic Camera multiplexer</vt:lpstr>
      <vt:lpstr>Development : Electronic Camera multiplexer</vt:lpstr>
      <vt:lpstr>Development : Electronic Camera multiplexer</vt:lpstr>
      <vt:lpstr>Development</vt:lpstr>
      <vt:lpstr>Development : Software  Image processing</vt:lpstr>
      <vt:lpstr>Development : Software Image processing</vt:lpstr>
      <vt:lpstr>Development : Software Image processing</vt:lpstr>
      <vt:lpstr>Development : Software Image processing</vt:lpstr>
      <vt:lpstr>Development</vt:lpstr>
      <vt:lpstr>Development : Software Control</vt:lpstr>
      <vt:lpstr>Development : Software Control</vt:lpstr>
      <vt:lpstr>Development : Software Control</vt:lpstr>
      <vt:lpstr>Development : Software Control</vt:lpstr>
      <vt:lpstr>Content</vt:lpstr>
      <vt:lpstr>Results : Mechanics </vt:lpstr>
      <vt:lpstr>Results : Electronic Camera multiplexer</vt:lpstr>
      <vt:lpstr>Results : Electronic Camera multiplexer</vt:lpstr>
      <vt:lpstr>Results : Image processing </vt:lpstr>
      <vt:lpstr>Results : Image processing </vt:lpstr>
      <vt:lpstr>Results : Image processing </vt:lpstr>
      <vt:lpstr>Results : Image processing </vt:lpstr>
      <vt:lpstr>Results : Image processing </vt:lpstr>
      <vt:lpstr>Results : Image processing </vt:lpstr>
      <vt:lpstr>Results : Image processing </vt:lpstr>
      <vt:lpstr>Results : Image processing </vt:lpstr>
      <vt:lpstr>Results : Image processing </vt:lpstr>
      <vt:lpstr>Results : Image processing </vt:lpstr>
      <vt:lpstr>Content</vt:lpstr>
      <vt:lpstr>Encountered issues</vt:lpstr>
      <vt:lpstr>Content</vt:lpstr>
      <vt:lpstr>Conclusion Current state of the project</vt:lpstr>
      <vt:lpstr>Conclusion Perspectives</vt:lpstr>
      <vt:lpstr>Thank you for your attention !</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Samuel BUXIN</dc:creator>
  <cp:lastModifiedBy>Thomas HERPOEL la142806</cp:lastModifiedBy>
  <cp:revision>239</cp:revision>
  <dcterms:created xsi:type="dcterms:W3CDTF">2016-05-30T08:46:24Z</dcterms:created>
  <dcterms:modified xsi:type="dcterms:W3CDTF">2017-05-15T14:06:08Z</dcterms:modified>
</cp:coreProperties>
</file>